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78" r:id="rId4"/>
    <p:sldId id="279" r:id="rId5"/>
    <p:sldId id="282" r:id="rId6"/>
    <p:sldId id="312" r:id="rId7"/>
    <p:sldId id="283" r:id="rId8"/>
    <p:sldId id="285" r:id="rId9"/>
    <p:sldId id="284" r:id="rId10"/>
    <p:sldId id="321" r:id="rId11"/>
    <p:sldId id="330" r:id="rId12"/>
    <p:sldId id="327" r:id="rId13"/>
    <p:sldId id="328" r:id="rId14"/>
    <p:sldId id="324" r:id="rId15"/>
    <p:sldId id="329" r:id="rId16"/>
    <p:sldId id="326" r:id="rId17"/>
    <p:sldId id="333" r:id="rId18"/>
    <p:sldId id="331" r:id="rId19"/>
    <p:sldId id="332" r:id="rId20"/>
    <p:sldId id="287" r:id="rId21"/>
    <p:sldId id="334" r:id="rId22"/>
    <p:sldId id="293" r:id="rId23"/>
    <p:sldId id="335" r:id="rId24"/>
    <p:sldId id="314" r:id="rId25"/>
    <p:sldId id="315" r:id="rId26"/>
    <p:sldId id="316" r:id="rId27"/>
    <p:sldId id="317" r:id="rId28"/>
    <p:sldId id="266" r:id="rId29"/>
    <p:sldId id="318" r:id="rId30"/>
    <p:sldId id="32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65B0C-4947-4EEF-8212-DAEF3977B08E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86511-2BC6-4071-9981-726C8DA564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7424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EDBEF47-6045-4641-9E97-4FA1FF400C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8EE4314-AEAD-456A-8477-51EA43E9812B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8CF45297-DFCA-4FFA-9FF2-61A45DC2414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37800682-D405-425E-B309-1ED0B46DB8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Please make polling questions out of slides: 5, 11, 18. and 20. Please make it so they can answer more than one choice in each question.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0AEABE9B-970D-4BC4-8E0E-19AFF02E4E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E52A16A-BFB4-4B7B-BB01-9701371F6991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61479BDF-05BC-4759-9341-2FED4AE5E88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B859A5D-ECDF-4B3A-BBEB-37605A5EE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2D2611A-21F6-462C-B61B-CBEFAC4F0E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B8D325F-2D19-4AAD-B290-E6A080289EBC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78750F9-DDEB-4536-AA02-B942D8E8B1F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BA2A6B5C-1E3D-4EFF-8392-462CCCA97F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9CE5CF45-E72A-487B-B652-A2C906178A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315673B-C084-4DED-820F-8943A0FB29F0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B3E482FA-F7C9-481B-AA2D-17F008EE997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5FE5FE4D-055E-489B-AD2F-1A411CE712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2FB1D0C6-A44B-4AB5-A74F-F0ED238B81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1F578C2-295C-4E5A-BEDD-80FA8D9F2CEA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261A3F24-8D92-48BD-B983-449DC7922AE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F3D7F1D-38D0-4883-9E19-C5BE6F589D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A2B7D9EC-300F-4796-B3B0-393CBB28A7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9B6BA8D-C247-4B91-82E4-8509E782BB13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B5C6CB82-08EC-41D7-A6A9-E5E9D90AAD3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5B860BF8-742D-4261-91E6-B280E597A9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36139E7C-80F4-4FA6-9599-7440A29B9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37CAE32-5FBD-4EF0-A0EC-00822CD68A0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170281D1-0B81-42BC-A51E-B9F5C4E7D1D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C96B0193-EDE9-4650-BBD8-9147DF9227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73CD9F12-650D-4FB2-A8A5-1D0E7D92E5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42BFFEF-7FD2-46EE-9F35-3CA78A073280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6426E69-F2BC-4D05-939B-B5F85C9F4CB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CB542052-4357-44A0-B072-6B7A19C73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5A8F865-E035-4FD4-8047-F776CF25DF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C8A1D0B-3D09-40A7-937A-02C467E819E0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7C5B91C2-A3F5-4CBB-8949-FFAC2A545F2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84213"/>
            <a:ext cx="4557713" cy="3417887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334E8151-5F6C-495B-83E7-B0EB476FB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Conclusion, we are not just addressing the issue of emotional engagement, we are addressing the issues of bottom line company performance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487D627E-B036-4C71-B972-5FE72FCDD4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6100FCD2-AA79-4700-8488-0B902B8A7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1A413A83-BBE8-4BEF-A0E0-5EF72EADC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70FBA4D-23D7-41EC-9B09-21BEDD59C1A0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47408D50-3D96-4F05-B9E1-F726909E6D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81367E3F-9D8F-44BA-92D7-99DBB95AB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044FFD44-2360-4DBB-B880-8EE7CE6DF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3BE33D1-F6DF-4A3A-92B3-DA1B405630C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738BD6F1-70B4-42A6-9944-1B8656FCD1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9BE8B715-D7BF-4E55-8640-00172A568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761D0ED5-F8EC-452B-9673-5E06683684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E4BCA02-9C34-4101-B840-F6C7C627DE01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86A54C81-9C9A-4155-8128-A3BA590A80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45FCC339-5ADE-4137-91A7-C6EC5699C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1C4F7381-3B3F-4C21-8649-1199D5448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F0B6E3C-FD6B-4BE8-8347-4207FB41FA3B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BAC80496-75B7-48FD-98B6-5A4386E748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7A712651-9EF8-4DCA-9BEC-D261C12C1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E90D1FB6-E9AF-4B8C-9959-525DFCC89B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B39E309-D7E4-40AB-869E-953EB9A1C25B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E029482C-10DF-49FE-9C0F-67AF3A745D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957A97E1-C1A9-43C3-B980-22A442B55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68C4B759-9689-4DE6-A730-21E8833BDB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4B5CC3B-DD0A-4E01-931D-D6C856285125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2CDFF7EE-543F-4DD5-AF8F-EDF2B85B65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B07118D0-BF19-4D37-A17A-99A51AA88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1D663AFF-F1CE-4DCC-8F18-BA8D27725B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A259F16-13B1-46D9-BF5B-A703779D9727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2323FF80-37E4-4339-8E9F-1550F7BDA4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3CA4D9AD-7EC3-4D56-A55D-A34A439E5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17F5921C-2BFC-4EB1-B6F9-6F1C91893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9F6236E-EBB9-4AB4-8A6D-95EAB1A63D66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C9CF7015-4F7A-4EA6-A29B-488EC2FF66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73F456B6-88AB-4337-9550-4A984933F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AA145E49-2E42-4658-B4E1-D12ED4754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20BAD72-F5BD-4488-B5BC-4C2A822AF7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2FC83223-FE85-44EC-BB77-3F27B044C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06DC16D-8C70-4D39-AEE1-1473A12EFA90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985A3087-5BCE-4527-B669-6FE1FA6A2CF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D40D51EB-4BAB-485A-AFF3-1D2D09EBB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E8D2042D-1045-4CF5-A2B7-33935F9738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C82898F5-856C-4955-B851-EE233487D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43E97049-8360-42A5-9BBD-51896F7A3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52ECC31-2458-400E-8C30-B9B5C02F4E8D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78CDD540-36B5-4CDA-9F28-138A076116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523DB9A-6542-4092-8269-8860781E3577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AA4306C2-551B-4FA6-90DD-5620EDED5D7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79CE8DAF-DDA8-4898-B9EA-6D3226E0C4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22D8E8BE-77D9-4010-929F-953FE15B92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00213101-9D04-486A-AA29-19260F2B1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4D446365-05CC-4BF1-AFBD-AD473268BA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2B53134-BFFE-4FAF-AAA2-27D0AD3CF7B1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D9C4EABB-9291-45A0-B9BC-F67CE25E59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FD908CC-E60E-442D-96D8-6CD15A442E8B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8B2B1F5-8E96-48B1-B960-D7CF1230BB4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F193B5E3-6E1E-45D4-BBA9-F265D59A4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6784BB47-FECC-40CB-96A1-B7A3D1DBDA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D5E74FD-4EAB-4890-A339-985AA3B1BC03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BB96104C-8F36-480A-A178-F84F90C0CBA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940CD3A0-5F45-4D18-B959-960A06A708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270505D5-E1D5-49D9-AC25-6C5640603E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9C6D17D-8197-4417-9B97-9A498BA90805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5ACA4393-3691-4A97-B511-23058FD63D0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AA943484-21D1-4D23-8BD1-92009C2C70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A5A38DEF-859B-4BD0-9181-10D4FF1598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170DF59-73CF-4B0C-9115-CED73C58A16C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79DFCD48-72CE-4FF0-AF80-B853786833A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E30A9CC0-38E2-4B29-B00C-6A65322F4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35CF01C1-7FD6-4D01-8375-52D1191AB0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C51CE17-1328-46E2-BE92-5418D816723E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2E7FC4FB-3430-44DC-9EAC-416091451F6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1C1BA6ED-F568-4176-B92D-0186BA19B7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F4201483-0DB9-44A8-BD67-246B006083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22C1B24-BFAB-4E58-8149-AB04E41E0817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8BBADE46-264A-48EF-BD46-02A0215D8B3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05AF899A-615D-479C-9556-B727B320E1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0C460C90-92D8-4759-94EB-98C4652922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228AE8C5-C9C9-4842-A846-B04D8F0FD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C23D0135-D40C-40D3-8880-5968DEA480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05804E3-B120-4CED-9CF3-48A3ED3D7D34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FB064-7FE2-4718-A2EE-5D0AA08E8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499F5F-6A2B-46FF-8D2C-5D0201E27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5347B-487E-4827-9223-447CF33FF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8CBF-73C8-422E-8969-8113DD80D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D0712-C920-421E-AABE-A471E1497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172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C1D12-71FE-4E4C-8FB6-BC3809346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84AA1-41FC-489F-AE77-E2BA813C6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CAAA1-7458-4E4D-9BF9-99A38FDE6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E227E-CA96-433E-930E-2E9F4BD5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AF67A-9E86-4069-BB52-8B396C909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01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3AB6F-09FA-4DBF-B272-F596F2E68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E7739-4D79-4EA2-91D8-38AD44A45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F506D-1B59-4E76-ABB2-CC391090C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89C32-F611-4662-907C-D46440C2C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DDC56-80B0-404F-A087-2C05D4E1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040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2037C-F422-4F5D-BCC8-B69C13D2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F7833-7B78-49E5-9FDF-02EAA8A60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BCC49-575C-45AB-A78B-FF9ED2A95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0CD1D8-ACF8-478A-AAD4-B2E967EC2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5ABCF-9FC3-4074-A881-6C3FBD830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01A93-DD88-4C2B-8894-2AC892DFD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3643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6D16C-91D5-485C-BBFB-0032DA82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39D30-3FB2-4DF1-B3CF-35114D395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D828EC-406F-4F77-AA26-D958859CC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080970-EE26-41FE-B814-FFC8FA967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B4A29B-1F1C-4B7B-B6C8-C0EDB55DA4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2B3D08-CB23-47C5-B9BA-035FE8ED5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DF37D8-875C-4DA0-B56F-B6C5AC53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9614DE-CE15-4653-9942-906FF3804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646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AD6C6-E9E1-4678-8375-9EE0F782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ED68F0-326F-49A4-A225-32F879D33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DE0B08-D839-41F1-844B-2B343557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CB22B2-AB86-48AE-B099-3307966A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953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25F390-4CD1-4D51-B838-6A30DE2C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14AD3-73A8-4EB3-8102-64C25F5C0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4ADAE-7EB0-4A3B-B9F7-4F4BA0C7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797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65A8-C45F-406D-BF61-8BF218140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B28E6-AAC4-404C-8121-35D8D70A7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FB660-F7CD-4F63-ACC0-E0D0C6E08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9A251-C6F1-4DE6-83CF-70BA2EB0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56C40-C9AF-4ADF-9831-8BCD236B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E6FB25-9503-4C40-BA96-C0D200E52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454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77686-D432-4B39-83FD-94E65B343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96E6B2-2E3E-4806-88D3-AF3416BAB7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6C4E3-2C17-49F5-BD44-853E217C3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2A6F-4465-4B8D-8DB7-272226DDD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9F21AA-43BD-4078-9648-150734372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E098F-D1B8-4D44-9C3D-9D9E9763A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5534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E30E6-1128-4555-98A5-339FB02EF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D0F110-BE6C-439F-A4C1-FA6D18CB2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34985-778C-4590-BEFF-994A3D878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46E53-88A3-4216-AE3B-AEB2E7281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E65C1-72B9-464C-9A53-225FA6A32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686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DDFB3-D5F8-4AF6-A809-EF91DFFE4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217265-EA97-4EE7-A17B-EA1E73489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85127-9C95-4C00-86A7-63AF6CB35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C3E31-ABDB-49B7-A3AD-032EAAA7B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1AEC9-2CE6-4486-99EF-9A8D6F747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563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B5C860-CA65-4352-B134-D04DC050E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B2842-F180-4660-8C31-814C6DECC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756A2-5CF3-46D8-85C7-CA726816C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68F19-1225-4DB1-BF90-444C26B3ED14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7051A-B37D-4C06-84BE-90F101B65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516C0-A245-4F4D-9505-8ABBEF0B90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C7E87-8C9A-4354-8E96-187954B32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930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978EC-9329-4440-A3BB-6D895B0E2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F58902-CF61-44FD-83A4-74A0822712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57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>
            <a:extLst>
              <a:ext uri="{FF2B5EF4-FFF2-40B4-BE49-F238E27FC236}">
                <a16:creationId xmlns:a16="http://schemas.microsoft.com/office/drawing/2014/main" id="{9DD784FD-D74C-4ABC-9B2D-340B25AEC3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600200"/>
            <a:ext cx="7772400" cy="4495800"/>
          </a:xfrm>
        </p:spPr>
        <p:txBody>
          <a:bodyPr/>
          <a:lstStyle/>
          <a:p>
            <a:pPr algn="ctr" eaLnBrk="1" hangingPunct="1">
              <a:buFont typeface="Symbol" panose="05050102010706020507" pitchFamily="18" charset="2"/>
              <a:buNone/>
              <a:defRPr/>
            </a:pPr>
            <a:r>
              <a:rPr lang="en-US" sz="3600" b="1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Leading for</a:t>
            </a:r>
            <a:r>
              <a:rPr lang="en-US" sz="2400" b="1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en-US" sz="2400" b="1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3600" b="1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Employee</a:t>
            </a:r>
            <a:r>
              <a:rPr lang="en-US" sz="2400" b="1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600" b="1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Engagement</a:t>
            </a:r>
          </a:p>
          <a:p>
            <a:pPr algn="ctr" eaLnBrk="1" hangingPunct="1">
              <a:buFont typeface="Symbol" panose="05050102010706020507" pitchFamily="18" charset="2"/>
              <a:buNone/>
              <a:defRPr/>
            </a:pPr>
            <a:endParaRPr lang="en-US" sz="3600" b="1" dirty="0">
              <a:solidFill>
                <a:srgbClr val="0000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eaLnBrk="1" hangingPunct="1">
              <a:buFont typeface="Symbol" panose="05050102010706020507" pitchFamily="18" charset="2"/>
              <a:buNone/>
              <a:defRPr/>
            </a:pPr>
            <a:endParaRPr lang="en-US" sz="3600" b="1" dirty="0">
              <a:solidFill>
                <a:srgbClr val="0000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eaLnBrk="1" hangingPunct="1">
              <a:buFont typeface="Symbol" panose="05050102010706020507" pitchFamily="18" charset="2"/>
              <a:buNone/>
              <a:defRPr/>
            </a:pPr>
            <a:endParaRPr lang="en-US" sz="1200" b="1" dirty="0">
              <a:solidFill>
                <a:srgbClr val="0000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eaLnBrk="1" hangingPunct="1">
              <a:buFont typeface="Symbol" panose="05050102010706020507" pitchFamily="18" charset="2"/>
              <a:buNone/>
              <a:defRPr/>
            </a:pPr>
            <a:endParaRPr lang="en-US" sz="2000" b="1" dirty="0">
              <a:solidFill>
                <a:srgbClr val="0000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eaLnBrk="1" hangingPunct="1">
              <a:buFont typeface="Symbol" panose="05050102010706020507" pitchFamily="18" charset="2"/>
              <a:buNone/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Segoe Script" pitchFamily="34" charset="0"/>
                <a:cs typeface="Times New Roman" pitchFamily="18" charset="0"/>
              </a:rPr>
              <a:t>Building an Engaged Workforce</a:t>
            </a:r>
          </a:p>
          <a:p>
            <a:pPr eaLnBrk="1" hangingPunct="1">
              <a:buFont typeface="Symbol" panose="05050102010706020507" pitchFamily="18" charset="2"/>
              <a:buNone/>
              <a:defRPr/>
            </a:pPr>
            <a:endParaRPr lang="en-US" sz="2000" b="1" dirty="0"/>
          </a:p>
          <a:p>
            <a:pPr eaLnBrk="1" hangingPunct="1">
              <a:buFont typeface="Symbol" panose="05050102010706020507" pitchFamily="18" charset="2"/>
              <a:buNone/>
              <a:defRPr/>
            </a:pPr>
            <a:endParaRPr lang="en-US" sz="1600" dirty="0">
              <a:latin typeface="Tahoma" pitchFamily="34" charset="0"/>
            </a:endParaRPr>
          </a:p>
          <a:p>
            <a:pPr eaLnBrk="1" hangingPunct="1">
              <a:buFont typeface="Symbol" panose="05050102010706020507" pitchFamily="18" charset="2"/>
              <a:buNone/>
              <a:defRPr/>
            </a:pPr>
            <a:endParaRPr lang="en-US" sz="1600" dirty="0">
              <a:latin typeface="Tahoma" pitchFamily="34" charset="0"/>
            </a:endParaRPr>
          </a:p>
        </p:txBody>
      </p:sp>
      <p:sp>
        <p:nvSpPr>
          <p:cNvPr id="17411" name="Slide Number Placeholder 4">
            <a:extLst>
              <a:ext uri="{FF2B5EF4-FFF2-40B4-BE49-F238E27FC236}">
                <a16:creationId xmlns:a16="http://schemas.microsoft.com/office/drawing/2014/main" id="{80664DA7-4E71-4468-A9D5-38032782D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BA2EC584-BCC0-4DEC-9E5D-92E21A6468AB}" type="slidenum">
              <a:rPr lang="en-US" altLang="en-US" sz="1400"/>
              <a:pPr eaLnBrk="1" hangingPunct="1"/>
              <a:t>2</a:t>
            </a:fld>
            <a:endParaRPr lang="en-US" altLang="en-US" sz="1400"/>
          </a:p>
        </p:txBody>
      </p:sp>
      <p:pic>
        <p:nvPicPr>
          <p:cNvPr id="17414" name="Picture 7" descr="shakinghands.jpg">
            <a:extLst>
              <a:ext uri="{FF2B5EF4-FFF2-40B4-BE49-F238E27FC236}">
                <a16:creationId xmlns:a16="http://schemas.microsoft.com/office/drawing/2014/main" id="{12D2BD35-575F-4276-A117-B88D1D66B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2895600"/>
            <a:ext cx="1819275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A9961FDF-2BCA-4A7D-8DF2-D50A4DAF5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1F580D3A-0FA4-4A92-B541-9E57F1468C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43200" y="1828800"/>
            <a:ext cx="7772400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International Research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Engagement Solutions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Case Studies</a:t>
            </a: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/>
            <a:endParaRPr lang="en-US" altLang="en-US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435" name="Slide Number Placeholder 4">
            <a:extLst>
              <a:ext uri="{FF2B5EF4-FFF2-40B4-BE49-F238E27FC236}">
                <a16:creationId xmlns:a16="http://schemas.microsoft.com/office/drawing/2014/main" id="{20AA3256-529F-4537-9316-F014106E9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B3CA2B01-F781-4477-A55C-6B8B16714BBC}" type="slidenum">
              <a:rPr lang="en-US" altLang="en-US" sz="1400"/>
              <a:pPr eaLnBrk="1" hangingPunct="1"/>
              <a:t>3</a:t>
            </a:fld>
            <a:endParaRPr lang="en-US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>
            <a:extLst>
              <a:ext uri="{FF2B5EF4-FFF2-40B4-BE49-F238E27FC236}">
                <a16:creationId xmlns:a16="http://schemas.microsoft.com/office/drawing/2014/main" id="{2B909359-9A5F-4053-91B1-A782D27B1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en-US" altLang="en-US"/>
              <a:t> </a:t>
            </a:r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Sources</a:t>
            </a:r>
          </a:p>
        </p:txBody>
      </p:sp>
      <p:sp>
        <p:nvSpPr>
          <p:cNvPr id="19461" name="Rectangle 3">
            <a:extLst>
              <a:ext uri="{FF2B5EF4-FFF2-40B4-BE49-F238E27FC236}">
                <a16:creationId xmlns:a16="http://schemas.microsoft.com/office/drawing/2014/main" id="{0BF87B51-9322-40EC-8C4C-43B67641A7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Corporate Leadership Council on </a:t>
            </a:r>
            <a:b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Employee Engagement: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>
                <a:latin typeface="Tahoma" panose="020B0604030504040204" pitchFamily="34" charset="0"/>
                <a:cs typeface="Tahoma" panose="020B0604030504040204" pitchFamily="34" charset="0"/>
              </a:rPr>
              <a:t>50,000 Employees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>
                <a:latin typeface="Tahoma" panose="020B0604030504040204" pitchFamily="34" charset="0"/>
                <a:cs typeface="Tahoma" panose="020B0604030504040204" pitchFamily="34" charset="0"/>
              </a:rPr>
              <a:t>59 Companies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>
                <a:latin typeface="Tahoma" panose="020B0604030504040204" pitchFamily="34" charset="0"/>
                <a:cs typeface="Tahoma" panose="020B0604030504040204" pitchFamily="34" charset="0"/>
              </a:rPr>
              <a:t>27 Countries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>
                <a:latin typeface="Tahoma" panose="020B0604030504040204" pitchFamily="34" charset="0"/>
                <a:cs typeface="Tahoma" panose="020B0604030504040204" pitchFamily="34" charset="0"/>
              </a:rPr>
              <a:t>10 Industries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SHRM Study on Productivity and Engagement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National Opinion Research Center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Gallup Study on Employee Engagement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Melcrumb UK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Watson Wyatt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Towers Perrin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ISR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Performance Connections International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459" name="Slide Number Placeholder 4">
            <a:extLst>
              <a:ext uri="{FF2B5EF4-FFF2-40B4-BE49-F238E27FC236}">
                <a16:creationId xmlns:a16="http://schemas.microsoft.com/office/drawing/2014/main" id="{1F12C599-DA3D-4C35-A2E6-959CD219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456C0B11-2535-4B81-90E9-063F6FA7D7AE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pic>
        <p:nvPicPr>
          <p:cNvPr id="19462" name="Picture 5" descr="1137473491-89191.jpg">
            <a:extLst>
              <a:ext uri="{FF2B5EF4-FFF2-40B4-BE49-F238E27FC236}">
                <a16:creationId xmlns:a16="http://schemas.microsoft.com/office/drawing/2014/main" id="{F35D8DC9-A33A-444B-8787-9F1509C04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066800"/>
            <a:ext cx="29718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>
            <a:extLst>
              <a:ext uri="{FF2B5EF4-FFF2-40B4-BE49-F238E27FC236}">
                <a16:creationId xmlns:a16="http://schemas.microsoft.com/office/drawing/2014/main" id="{7CEA2AC5-B7BB-400A-BE66-463DD6012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9906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Five-Factor Definition</a:t>
            </a:r>
            <a:b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 of Employee Engagement</a:t>
            </a: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A908445A-557F-4F20-9FFD-D988E3D4DE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43200" y="2362200"/>
            <a:ext cx="7772400" cy="3886200"/>
          </a:xfrm>
        </p:spPr>
        <p:txBody>
          <a:bodyPr>
            <a:normAutofit/>
          </a:bodyPr>
          <a:lstStyle/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Believe</a:t>
            </a: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 in and support the goals and objectives of the business</a:t>
            </a:r>
            <a:endParaRPr lang="en-US" altLang="en-US" sz="2400">
              <a:cs typeface="Times New Roman" panose="02020603050405020304" pitchFamily="18" charset="0"/>
            </a:endParaRPr>
          </a:p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 a sense of belonging to and pride in the company</a:t>
            </a:r>
            <a:endParaRPr lang="en-US" altLang="en-US" sz="2400">
              <a:cs typeface="Times New Roman" panose="02020603050405020304" pitchFamily="18" charset="0"/>
            </a:endParaRPr>
          </a:p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Are willing to</a:t>
            </a: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go the extra mile</a:t>
            </a: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 to ensure that personal contributions help the department and overall organization to be successful </a:t>
            </a:r>
          </a:p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Find Value, Create Value, Feel Valued</a:t>
            </a:r>
            <a:r>
              <a:rPr lang="en-US" altLang="en-US"/>
              <a:t> </a:t>
            </a:r>
          </a:p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Resilient and Change-Ready</a:t>
            </a:r>
          </a:p>
          <a:p>
            <a:pPr marL="609600" indent="-609600">
              <a:buFont typeface="Symbol" panose="05050102010706020507" pitchFamily="18" charset="2"/>
              <a:buAutoNum type="arabicPeriod"/>
            </a:pPr>
            <a:endParaRPr lang="en-US" altLang="en-US" sz="2400"/>
          </a:p>
          <a:p>
            <a:pPr marL="609600" indent="-609600" algn="ctr">
              <a:buNone/>
            </a:pPr>
            <a:endParaRPr lang="en-US" altLang="en-US" sz="2400"/>
          </a:p>
          <a:p>
            <a:pPr marL="609600" indent="-609600">
              <a:buFont typeface="Symbol" panose="05050102010706020507" pitchFamily="18" charset="2"/>
              <a:buAutoNum type="arabicPeriod" startAt="4"/>
            </a:pPr>
            <a:endParaRPr lang="en-US" altLang="en-US" sz="2400"/>
          </a:p>
          <a:p>
            <a:pPr marL="609600" indent="-609600" algn="ctr">
              <a:buNone/>
            </a:pPr>
            <a:endParaRPr lang="en-US" altLang="en-US" sz="2000" b="1">
              <a:solidFill>
                <a:srgbClr val="CC0099"/>
              </a:solidFill>
            </a:endParaRPr>
          </a:p>
          <a:p>
            <a:pPr marL="609600" indent="-609600" algn="ctr">
              <a:buNone/>
            </a:pPr>
            <a:endParaRPr lang="en-US" altLang="en-US" sz="2000" b="1">
              <a:solidFill>
                <a:srgbClr val="CC0099"/>
              </a:solidFill>
            </a:endParaRPr>
          </a:p>
          <a:p>
            <a:pPr marL="609600" indent="-609600"/>
            <a:endParaRPr lang="en-US" altLang="en-US" sz="2000"/>
          </a:p>
          <a:p>
            <a:pPr marL="609600" indent="-609600"/>
            <a:endParaRPr lang="en-US" altLang="en-US" sz="2000"/>
          </a:p>
        </p:txBody>
      </p:sp>
      <p:sp>
        <p:nvSpPr>
          <p:cNvPr id="20483" name="Slide Number Placeholder 4">
            <a:extLst>
              <a:ext uri="{FF2B5EF4-FFF2-40B4-BE49-F238E27FC236}">
                <a16:creationId xmlns:a16="http://schemas.microsoft.com/office/drawing/2014/main" id="{4C75D297-C1F3-4E5E-B2B7-FC14C41E1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EBA58D30-E648-4A2A-9A00-E823907EBAF5}" type="slidenum">
              <a:rPr lang="en-US" altLang="en-US" sz="1400"/>
              <a:pPr eaLnBrk="1" hangingPunct="1"/>
              <a:t>5</a:t>
            </a:fld>
            <a:endParaRPr lang="en-US" altLang="en-US" sz="1400"/>
          </a:p>
        </p:txBody>
      </p:sp>
      <p:pic>
        <p:nvPicPr>
          <p:cNvPr id="20486" name="Picture 6" descr="1137472651-8928.jpg">
            <a:extLst>
              <a:ext uri="{FF2B5EF4-FFF2-40B4-BE49-F238E27FC236}">
                <a16:creationId xmlns:a16="http://schemas.microsoft.com/office/drawing/2014/main" id="{8BE92ED3-4B6B-4925-81EC-D0068AD60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0"/>
            <a:ext cx="2844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1026">
            <a:extLst>
              <a:ext uri="{FF2B5EF4-FFF2-40B4-BE49-F238E27FC236}">
                <a16:creationId xmlns:a16="http://schemas.microsoft.com/office/drawing/2014/main" id="{680EACF9-6E8E-45F9-8626-7DEB0BCB2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Poll: Why Do You Care About Engagement?</a:t>
            </a:r>
            <a:endParaRPr lang="en-US" altLang="en-US" sz="3600"/>
          </a:p>
        </p:txBody>
      </p:sp>
      <p:sp>
        <p:nvSpPr>
          <p:cNvPr id="21509" name="Rectangle 1027">
            <a:extLst>
              <a:ext uri="{FF2B5EF4-FFF2-40B4-BE49-F238E27FC236}">
                <a16:creationId xmlns:a16="http://schemas.microsoft.com/office/drawing/2014/main" id="{7134F9F9-4F71-4C6C-B999-2062D0C82E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43200" y="2057400"/>
            <a:ext cx="7772400" cy="4038600"/>
          </a:xfrm>
        </p:spPr>
        <p:txBody>
          <a:bodyPr>
            <a:normAutofit/>
          </a:bodyPr>
          <a:lstStyle/>
          <a:p>
            <a:pPr eaLnBrk="1" hangingPunct="1">
              <a:buSzPct val="80000"/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Conducted an engagement survey and we can do better</a:t>
            </a:r>
          </a:p>
          <a:p>
            <a:pPr eaLnBrk="1" hangingPunct="1">
              <a:buSzPct val="80000"/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Going through significant change and want to keep our employees engaged</a:t>
            </a:r>
          </a:p>
          <a:p>
            <a:pPr eaLnBrk="1" hangingPunct="1">
              <a:buSzPct val="80000"/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Want employees to be engaged in our business strategy</a:t>
            </a:r>
          </a:p>
          <a:p>
            <a:pPr eaLnBrk="1" hangingPunct="1">
              <a:buSzPct val="80000"/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Our C-Suite Exec’s care about employee engagement</a:t>
            </a:r>
          </a:p>
          <a:p>
            <a:pPr eaLnBrk="1" hangingPunct="1">
              <a:buSzPct val="80000"/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Honestly, I don’t think my company cares very much about employee engagement</a:t>
            </a:r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/>
          </a:p>
        </p:txBody>
      </p:sp>
      <p:sp>
        <p:nvSpPr>
          <p:cNvPr id="21507" name="Slide Number Placeholder 4">
            <a:extLst>
              <a:ext uri="{FF2B5EF4-FFF2-40B4-BE49-F238E27FC236}">
                <a16:creationId xmlns:a16="http://schemas.microsoft.com/office/drawing/2014/main" id="{95DC6DE1-B57F-42BC-9DB0-87D4B106D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F7FF356D-73B1-42B9-B4EF-8179C8B4D082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6D03A6AC-F752-44B1-9748-4F3B05AD5F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6096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Employee Engagement Data</a:t>
            </a:r>
          </a:p>
        </p:txBody>
      </p:sp>
      <p:sp>
        <p:nvSpPr>
          <p:cNvPr id="1028" name="Slide Number Placeholder 3">
            <a:extLst>
              <a:ext uri="{FF2B5EF4-FFF2-40B4-BE49-F238E27FC236}">
                <a16:creationId xmlns:a16="http://schemas.microsoft.com/office/drawing/2014/main" id="{04691C75-D21F-4156-84A5-7F4293A16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B0AA3E63-EC67-4954-8264-FBDA7347ED19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graphicFrame>
        <p:nvGraphicFramePr>
          <p:cNvPr id="76814" name="Object 14">
            <a:extLst>
              <a:ext uri="{FF2B5EF4-FFF2-40B4-BE49-F238E27FC236}">
                <a16:creationId xmlns:a16="http://schemas.microsoft.com/office/drawing/2014/main" id="{9D9E203E-168B-4ACA-8EDE-B3EEB4DFCE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1026" y="2214564"/>
          <a:ext cx="6175375" cy="182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4" imgW="2646711" imgH="950706" progId="Visio.Drawing.11">
                  <p:embed/>
                </p:oleObj>
              </mc:Choice>
              <mc:Fallback>
                <p:oleObj name="Visio" r:id="rId4" imgW="2646711" imgH="950706" progId="Visio.Drawing.11">
                  <p:embed/>
                  <p:pic>
                    <p:nvPicPr>
                      <p:cNvPr id="76814" name="Object 14">
                        <a:extLst>
                          <a:ext uri="{FF2B5EF4-FFF2-40B4-BE49-F238E27FC236}">
                            <a16:creationId xmlns:a16="http://schemas.microsoft.com/office/drawing/2014/main" id="{9D9E203E-168B-4ACA-8EDE-B3EEB4DFCE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1026" y="2214564"/>
                        <a:ext cx="6175375" cy="182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Line 15">
            <a:extLst>
              <a:ext uri="{FF2B5EF4-FFF2-40B4-BE49-F238E27FC236}">
                <a16:creationId xmlns:a16="http://schemas.microsoft.com/office/drawing/2014/main" id="{7B86A3DE-1D24-4642-A19A-49865CD8F3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752600"/>
            <a:ext cx="0" cy="2209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1031" name="Line 16">
            <a:extLst>
              <a:ext uri="{FF2B5EF4-FFF2-40B4-BE49-F238E27FC236}">
                <a16:creationId xmlns:a16="http://schemas.microsoft.com/office/drawing/2014/main" id="{12A114EC-A1CB-4B1D-B59C-DC48C5E727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962400"/>
            <a:ext cx="6781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1032" name="Line 17">
            <a:extLst>
              <a:ext uri="{FF2B5EF4-FFF2-40B4-BE49-F238E27FC236}">
                <a16:creationId xmlns:a16="http://schemas.microsoft.com/office/drawing/2014/main" id="{5B85E66C-AC9D-4166-88A8-AC76D8EFE8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914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1033" name="Line 18">
            <a:extLst>
              <a:ext uri="{FF2B5EF4-FFF2-40B4-BE49-F238E27FC236}">
                <a16:creationId xmlns:a16="http://schemas.microsoft.com/office/drawing/2014/main" id="{ECB3A9E1-76D3-467E-9D72-5C70BBE3AFE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2895600"/>
            <a:ext cx="0" cy="914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76819" name="Text Box 19">
            <a:extLst>
              <a:ext uri="{FF2B5EF4-FFF2-40B4-BE49-F238E27FC236}">
                <a16:creationId xmlns:a16="http://schemas.microsoft.com/office/drawing/2014/main" id="{91C3E8F6-4B9D-4927-B644-CC269D1AA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114801"/>
            <a:ext cx="1828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/>
              <a:t>Actively Disengaged</a:t>
            </a:r>
          </a:p>
        </p:txBody>
      </p:sp>
      <p:sp>
        <p:nvSpPr>
          <p:cNvPr id="76820" name="Text Box 20">
            <a:extLst>
              <a:ext uri="{FF2B5EF4-FFF2-40B4-BE49-F238E27FC236}">
                <a16:creationId xmlns:a16="http://schemas.microsoft.com/office/drawing/2014/main" id="{5A8D6933-9D63-48B5-B8A6-9F3038C2B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1148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/>
              <a:t>“Up for Grabs”</a:t>
            </a:r>
          </a:p>
        </p:txBody>
      </p:sp>
      <p:sp>
        <p:nvSpPr>
          <p:cNvPr id="76821" name="Text Box 21">
            <a:extLst>
              <a:ext uri="{FF2B5EF4-FFF2-40B4-BE49-F238E27FC236}">
                <a16:creationId xmlns:a16="http://schemas.microsoft.com/office/drawing/2014/main" id="{C08DFACD-D198-4B0D-84E8-3AADED872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8194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/>
              <a:t>13%</a:t>
            </a:r>
          </a:p>
        </p:txBody>
      </p:sp>
      <p:sp>
        <p:nvSpPr>
          <p:cNvPr id="76822" name="Text Box 22">
            <a:extLst>
              <a:ext uri="{FF2B5EF4-FFF2-40B4-BE49-F238E27FC236}">
                <a16:creationId xmlns:a16="http://schemas.microsoft.com/office/drawing/2014/main" id="{AFE09010-4523-43AD-A9EA-28F694166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819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/>
              <a:t>76%</a:t>
            </a:r>
          </a:p>
        </p:txBody>
      </p:sp>
      <p:sp>
        <p:nvSpPr>
          <p:cNvPr id="76823" name="Text Box 23">
            <a:extLst>
              <a:ext uri="{FF2B5EF4-FFF2-40B4-BE49-F238E27FC236}">
                <a16:creationId xmlns:a16="http://schemas.microsoft.com/office/drawing/2014/main" id="{F63815D1-7BF5-4CDD-9703-C1D295203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4130676"/>
            <a:ext cx="2590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/>
              <a:t>Actively</a:t>
            </a:r>
            <a:br>
              <a:rPr lang="en-US" altLang="en-US"/>
            </a:br>
            <a:r>
              <a:rPr lang="en-US" altLang="en-US"/>
              <a:t> Engaged</a:t>
            </a:r>
          </a:p>
        </p:txBody>
      </p:sp>
      <p:sp>
        <p:nvSpPr>
          <p:cNvPr id="76824" name="Text Box 24">
            <a:extLst>
              <a:ext uri="{FF2B5EF4-FFF2-40B4-BE49-F238E27FC236}">
                <a16:creationId xmlns:a16="http://schemas.microsoft.com/office/drawing/2014/main" id="{68CC34ED-A792-4FEC-BA3B-C1A771DEC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6800" y="28194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/>
              <a:t>11%</a:t>
            </a:r>
          </a:p>
        </p:txBody>
      </p:sp>
      <p:sp>
        <p:nvSpPr>
          <p:cNvPr id="1040" name="Line 25">
            <a:extLst>
              <a:ext uri="{FF2B5EF4-FFF2-40B4-BE49-F238E27FC236}">
                <a16:creationId xmlns:a16="http://schemas.microsoft.com/office/drawing/2014/main" id="{1A9DCF6B-99F5-4732-9256-85C59B1AB0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752600"/>
            <a:ext cx="0" cy="2209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1041" name="Line 26">
            <a:extLst>
              <a:ext uri="{FF2B5EF4-FFF2-40B4-BE49-F238E27FC236}">
                <a16:creationId xmlns:a16="http://schemas.microsoft.com/office/drawing/2014/main" id="{125B4C4E-CA5C-4C5B-AEFC-DA85C0C73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914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1042" name="Rectangle 32">
            <a:extLst>
              <a:ext uri="{FF2B5EF4-FFF2-40B4-BE49-F238E27FC236}">
                <a16:creationId xmlns:a16="http://schemas.microsoft.com/office/drawing/2014/main" id="{A8A3D2A0-7432-4B83-9C98-E57ACECEE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1366838"/>
            <a:ext cx="43434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indent="476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buClr>
                <a:srgbClr val="CC0099"/>
              </a:buClr>
              <a:buSzPct val="90000"/>
              <a:buFont typeface="Symbol" panose="05050102010706020507" pitchFamily="18" charset="2"/>
              <a:buNone/>
            </a:pPr>
            <a:r>
              <a:rPr lang="en-US" altLang="en-US" sz="1800">
                <a:solidFill>
                  <a:srgbClr val="336699"/>
                </a:solidFill>
              </a:rPr>
              <a:t>Believe in Goals and Objectives</a:t>
            </a:r>
          </a:p>
          <a:p>
            <a:pPr algn="l" eaLnBrk="1" hangingPunct="1">
              <a:buClr>
                <a:srgbClr val="CC0099"/>
              </a:buClr>
              <a:buSzPct val="90000"/>
            </a:pPr>
            <a:r>
              <a:rPr lang="en-US" altLang="en-US" sz="1800">
                <a:solidFill>
                  <a:srgbClr val="336699"/>
                </a:solidFill>
              </a:rPr>
              <a:t>Pride</a:t>
            </a:r>
            <a:r>
              <a:rPr lang="en-US" altLang="en-US" sz="2000">
                <a:solidFill>
                  <a:srgbClr val="336699"/>
                </a:solidFill>
              </a:rPr>
              <a:t> </a:t>
            </a:r>
            <a:r>
              <a:rPr lang="en-US" altLang="en-US" sz="1800">
                <a:solidFill>
                  <a:srgbClr val="336699"/>
                </a:solidFill>
              </a:rPr>
              <a:t>and Belonging</a:t>
            </a:r>
          </a:p>
          <a:p>
            <a:pPr algn="l" eaLnBrk="1" hangingPunct="1">
              <a:buClr>
                <a:srgbClr val="CC0099"/>
              </a:buClr>
              <a:buSzPct val="90000"/>
            </a:pPr>
            <a:r>
              <a:rPr lang="en-US" altLang="en-US" sz="1800">
                <a:solidFill>
                  <a:srgbClr val="336699"/>
                </a:solidFill>
              </a:rPr>
              <a:t>Find, Create, Feel Valued</a:t>
            </a:r>
            <a:br>
              <a:rPr lang="en-US" altLang="en-US" sz="1800">
                <a:solidFill>
                  <a:srgbClr val="336699"/>
                </a:solidFill>
              </a:rPr>
            </a:br>
            <a:r>
              <a:rPr lang="en-US" altLang="en-US" sz="1800">
                <a:solidFill>
                  <a:srgbClr val="336699"/>
                </a:solidFill>
              </a:rPr>
              <a:t>Go Extra Mile</a:t>
            </a:r>
          </a:p>
          <a:p>
            <a:pPr algn="l" eaLnBrk="1" hangingPunct="1">
              <a:buClr>
                <a:srgbClr val="CC0099"/>
              </a:buClr>
              <a:buSzPct val="90000"/>
            </a:pPr>
            <a:r>
              <a:rPr lang="en-US" altLang="en-US" sz="1800">
                <a:solidFill>
                  <a:srgbClr val="336699"/>
                </a:solidFill>
              </a:rPr>
              <a:t>Resilient and Change-Ready</a:t>
            </a:r>
          </a:p>
          <a:p>
            <a:pPr algn="l" eaLnBrk="1" hangingPunct="1">
              <a:buClr>
                <a:srgbClr val="CC0099"/>
              </a:buClr>
              <a:buSzPct val="90000"/>
              <a:buFont typeface="Symbol" panose="05050102010706020507" pitchFamily="18" charset="2"/>
              <a:buNone/>
            </a:pPr>
            <a:br>
              <a:rPr lang="en-US" altLang="en-US" sz="1800">
                <a:solidFill>
                  <a:srgbClr val="336699"/>
                </a:solidFill>
              </a:rPr>
            </a:br>
            <a:endParaRPr lang="en-US" altLang="en-US" sz="1800">
              <a:solidFill>
                <a:srgbClr val="336699"/>
              </a:solidFill>
            </a:endParaRPr>
          </a:p>
        </p:txBody>
      </p:sp>
      <p:grpSp>
        <p:nvGrpSpPr>
          <p:cNvPr id="1043" name="Group 38">
            <a:extLst>
              <a:ext uri="{FF2B5EF4-FFF2-40B4-BE49-F238E27FC236}">
                <a16:creationId xmlns:a16="http://schemas.microsoft.com/office/drawing/2014/main" id="{D83CABCA-B0E0-46DC-8F90-14C5CA16B8D4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4800600"/>
            <a:ext cx="3581400" cy="762000"/>
            <a:chOff x="1872" y="3024"/>
            <a:chExt cx="2256" cy="480"/>
          </a:xfrm>
        </p:grpSpPr>
        <p:sp>
          <p:nvSpPr>
            <p:cNvPr id="1045" name="Line 34">
              <a:extLst>
                <a:ext uri="{FF2B5EF4-FFF2-40B4-BE49-F238E27FC236}">
                  <a16:creationId xmlns:a16="http://schemas.microsoft.com/office/drawing/2014/main" id="{5B877C68-40DD-480A-AE75-E39266F49A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024"/>
              <a:ext cx="0" cy="48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prstDash val="sysDot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046" name="Line 35">
              <a:extLst>
                <a:ext uri="{FF2B5EF4-FFF2-40B4-BE49-F238E27FC236}">
                  <a16:creationId xmlns:a16="http://schemas.microsoft.com/office/drawing/2014/main" id="{F69D05BA-A9ED-4FC9-BB6F-FDE14CA83F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504"/>
              <a:ext cx="2256" cy="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prstDash val="sysDot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047" name="Line 36">
              <a:extLst>
                <a:ext uri="{FF2B5EF4-FFF2-40B4-BE49-F238E27FC236}">
                  <a16:creationId xmlns:a16="http://schemas.microsoft.com/office/drawing/2014/main" id="{58FD40E0-1927-41DE-A772-209D56FBC9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8" y="3024"/>
              <a:ext cx="0" cy="48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prstDash val="sysDot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</p:grpSp>
      <p:sp>
        <p:nvSpPr>
          <p:cNvPr id="76837" name="Text Box 37">
            <a:extLst>
              <a:ext uri="{FF2B5EF4-FFF2-40B4-BE49-F238E27FC236}">
                <a16:creationId xmlns:a16="http://schemas.microsoft.com/office/drawing/2014/main" id="{C044A9D3-515A-41A3-890F-09151A6D3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715000"/>
            <a:ext cx="419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>
                <a:solidFill>
                  <a:srgbClr val="CC00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Lack of Engagement Can Be Masked By Low Turnover and Long Work Hours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6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6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9" grpId="0" autoUpdateAnimBg="0"/>
      <p:bldP spid="76820" grpId="0" autoUpdateAnimBg="0"/>
      <p:bldP spid="76821" grpId="0" autoUpdateAnimBg="0"/>
      <p:bldP spid="76822" grpId="0" autoUpdateAnimBg="0"/>
      <p:bldP spid="76823" grpId="0" autoUpdateAnimBg="0"/>
      <p:bldP spid="76824" grpId="0" autoUpdateAnimBg="0"/>
      <p:bldP spid="7683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>
            <a:extLst>
              <a:ext uri="{FF2B5EF4-FFF2-40B4-BE49-F238E27FC236}">
                <a16:creationId xmlns:a16="http://schemas.microsoft.com/office/drawing/2014/main" id="{BC7B15B2-FA40-4D00-9D56-A2B1DF2A6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Highly Committed &amp; Engaged</a:t>
            </a:r>
          </a:p>
        </p:txBody>
      </p:sp>
      <p:sp>
        <p:nvSpPr>
          <p:cNvPr id="2052" name="Slide Number Placeholder 3">
            <a:extLst>
              <a:ext uri="{FF2B5EF4-FFF2-40B4-BE49-F238E27FC236}">
                <a16:creationId xmlns:a16="http://schemas.microsoft.com/office/drawing/2014/main" id="{0A333496-6C90-4582-9B09-CA585E70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02E875AF-1178-41D9-A56A-A27CB8567F02}" type="slidenum">
              <a:rPr lang="en-US" altLang="en-US" sz="1400"/>
              <a:pPr eaLnBrk="1" hangingPunct="1"/>
              <a:t>8</a:t>
            </a:fld>
            <a:endParaRPr lang="en-US" altLang="en-US" sz="1400"/>
          </a:p>
        </p:txBody>
      </p:sp>
      <p:sp>
        <p:nvSpPr>
          <p:cNvPr id="2054" name="Line 3">
            <a:extLst>
              <a:ext uri="{FF2B5EF4-FFF2-40B4-BE49-F238E27FC236}">
                <a16:creationId xmlns:a16="http://schemas.microsoft.com/office/drawing/2014/main" id="{D82A59D1-839E-49A4-BA58-31E7C4CDED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1828800"/>
            <a:ext cx="1588" cy="3124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2055" name="Text Box 4">
            <a:extLst>
              <a:ext uri="{FF2B5EF4-FFF2-40B4-BE49-F238E27FC236}">
                <a16:creationId xmlns:a16="http://schemas.microsoft.com/office/drawing/2014/main" id="{3343D41E-732D-4980-82D4-A344EAE6F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302250"/>
            <a:ext cx="4800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>
                <a:solidFill>
                  <a:srgbClr val="336699"/>
                </a:solidFill>
              </a:rPr>
              <a:t>Actively Engaged</a:t>
            </a:r>
            <a:br>
              <a:rPr lang="en-US" altLang="en-US" sz="2800">
                <a:solidFill>
                  <a:srgbClr val="336699"/>
                </a:solidFill>
              </a:rPr>
            </a:br>
            <a:endParaRPr lang="en-US" altLang="en-US" sz="2800">
              <a:solidFill>
                <a:srgbClr val="336699"/>
              </a:solidFill>
            </a:endParaRPr>
          </a:p>
        </p:txBody>
      </p:sp>
      <p:sp>
        <p:nvSpPr>
          <p:cNvPr id="2056" name="Text Box 5">
            <a:extLst>
              <a:ext uri="{FF2B5EF4-FFF2-40B4-BE49-F238E27FC236}">
                <a16:creationId xmlns:a16="http://schemas.microsoft.com/office/drawing/2014/main" id="{21C8A010-17D8-41F0-A01D-3731B2108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5726" y="2819400"/>
            <a:ext cx="1285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/>
              <a:t>11%</a:t>
            </a:r>
          </a:p>
        </p:txBody>
      </p:sp>
      <p:sp>
        <p:nvSpPr>
          <p:cNvPr id="2057" name="Line 8">
            <a:extLst>
              <a:ext uri="{FF2B5EF4-FFF2-40B4-BE49-F238E27FC236}">
                <a16:creationId xmlns:a16="http://schemas.microsoft.com/office/drawing/2014/main" id="{75233261-2315-46A1-BCCC-5F3E37C346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133600"/>
            <a:ext cx="152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78857" name="Text Box 9">
            <a:extLst>
              <a:ext uri="{FF2B5EF4-FFF2-40B4-BE49-F238E27FC236}">
                <a16:creationId xmlns:a16="http://schemas.microsoft.com/office/drawing/2014/main" id="{6E066EC2-700F-4D6D-A6F7-D82A8C994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905000"/>
            <a:ext cx="586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b="1" u="sng">
                <a:solidFill>
                  <a:srgbClr val="009900"/>
                </a:solidFill>
              </a:rPr>
              <a:t>Best Companies: Highly Engaged = 24%</a:t>
            </a:r>
          </a:p>
        </p:txBody>
      </p:sp>
      <p:sp>
        <p:nvSpPr>
          <p:cNvPr id="78858" name="Text Box 10">
            <a:extLst>
              <a:ext uri="{FF2B5EF4-FFF2-40B4-BE49-F238E27FC236}">
                <a16:creationId xmlns:a16="http://schemas.microsoft.com/office/drawing/2014/main" id="{70B8172E-AB52-434D-9D76-591A68F66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495800"/>
            <a:ext cx="350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u="sng">
                <a:solidFill>
                  <a:srgbClr val="FF0000"/>
                </a:solidFill>
              </a:rPr>
              <a:t>Lowest Companies: = 3%</a:t>
            </a:r>
          </a:p>
        </p:txBody>
      </p:sp>
      <p:sp>
        <p:nvSpPr>
          <p:cNvPr id="2060" name="Line 11">
            <a:extLst>
              <a:ext uri="{FF2B5EF4-FFF2-40B4-BE49-F238E27FC236}">
                <a16:creationId xmlns:a16="http://schemas.microsoft.com/office/drawing/2014/main" id="{CB5E269D-129C-44B1-8023-802D506790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724400"/>
            <a:ext cx="25146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graphicFrame>
        <p:nvGraphicFramePr>
          <p:cNvPr id="2050" name="Object 12">
            <a:extLst>
              <a:ext uri="{FF2B5EF4-FFF2-40B4-BE49-F238E27FC236}">
                <a16:creationId xmlns:a16="http://schemas.microsoft.com/office/drawing/2014/main" id="{7288037F-FA6F-4AB1-B808-EE6B446887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1" y="1849438"/>
          <a:ext cx="4398963" cy="310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4" imgW="3788640" imgH="1959840" progId="Visio.Drawing.6">
                  <p:embed/>
                </p:oleObj>
              </mc:Choice>
              <mc:Fallback>
                <p:oleObj name="Visio" r:id="rId4" imgW="3788640" imgH="1959840" progId="Visio.Drawing.6">
                  <p:embed/>
                  <p:pic>
                    <p:nvPicPr>
                      <p:cNvPr id="2050" name="Object 12">
                        <a:extLst>
                          <a:ext uri="{FF2B5EF4-FFF2-40B4-BE49-F238E27FC236}">
                            <a16:creationId xmlns:a16="http://schemas.microsoft.com/office/drawing/2014/main" id="{7288037F-FA6F-4AB1-B808-EE6B446887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1" y="1849438"/>
                        <a:ext cx="4398963" cy="310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1" name="Line 13">
            <a:extLst>
              <a:ext uri="{FF2B5EF4-FFF2-40B4-BE49-F238E27FC236}">
                <a16:creationId xmlns:a16="http://schemas.microsoft.com/office/drawing/2014/main" id="{7170ACB2-6187-4FAC-99B7-F47D8A7E0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5105400"/>
            <a:ext cx="3886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78862" name="Text Box 14">
            <a:extLst>
              <a:ext uri="{FF2B5EF4-FFF2-40B4-BE49-F238E27FC236}">
                <a16:creationId xmlns:a16="http://schemas.microsoft.com/office/drawing/2014/main" id="{5BDA8228-305F-46B5-9A8D-EE05E5BFA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286000"/>
            <a:ext cx="5181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57% More Discretionary Effort</a:t>
            </a:r>
          </a:p>
          <a:p>
            <a:pPr algn="l" eaLnBrk="1" hangingPunct="1"/>
            <a:r>
              <a:rPr lang="en-US" altLang="en-US" sz="200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87% Greater Intention to Stay</a:t>
            </a:r>
          </a:p>
          <a:p>
            <a:pPr algn="l" eaLnBrk="1" hangingPunct="1"/>
            <a:r>
              <a:rPr lang="en-US" altLang="en-US" sz="200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71% Higher Revenue (Industry Av)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7" grpId="0" autoUpdateAnimBg="0"/>
      <p:bldP spid="78858" grpId="0" autoUpdateAnimBg="0"/>
      <p:bldP spid="7886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2427E595-65E8-4849-AFF3-3A62D28BA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Segmentation Differences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6F1436F-A9E1-4C3D-938E-3E775E5E72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Pct val="80000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Size of company did not matter</a:t>
            </a:r>
          </a:p>
          <a:p>
            <a:pPr eaLnBrk="1" hangingPunct="1">
              <a:buSzPct val="80000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Industry did not matter</a:t>
            </a:r>
          </a:p>
          <a:p>
            <a:pPr eaLnBrk="1" hangingPunct="1">
              <a:buSzPct val="80000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Demographic factors (gender, age, geography, job, tenure, level) did not change the results</a:t>
            </a:r>
          </a:p>
        </p:txBody>
      </p:sp>
      <p:sp>
        <p:nvSpPr>
          <p:cNvPr id="22531" name="Slide Number Placeholder 4">
            <a:extLst>
              <a:ext uri="{FF2B5EF4-FFF2-40B4-BE49-F238E27FC236}">
                <a16:creationId xmlns:a16="http://schemas.microsoft.com/office/drawing/2014/main" id="{1CFCB52F-24F8-49C0-BD71-C7AC4260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48570FDC-9CDC-4794-9536-B07787965475}" type="slidenum">
              <a:rPr lang="en-US" altLang="en-US" sz="1400"/>
              <a:pPr eaLnBrk="1" hangingPunct="1"/>
              <a:t>9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BEB6995A-7CA7-4DAA-855B-3694065529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Further Engagement Research</a:t>
            </a: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FF731B0A-9284-4E4F-A06A-F4DE784951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300">
                <a:latin typeface="Arial" panose="020B0604020202020204" pitchFamily="34" charset="0"/>
                <a:cs typeface="Arial" panose="020B0604020202020204" pitchFamily="34" charset="0"/>
              </a:rPr>
              <a:t>The reduction in employee engagement costs US-Based businesses over $270B dollars a year (Gallup)</a:t>
            </a:r>
          </a:p>
          <a:p>
            <a:pPr eaLnBrk="1" hangingPunct="1"/>
            <a:r>
              <a:rPr lang="en-US" altLang="en-US" sz="2300">
                <a:latin typeface="Arial" panose="020B0604020202020204" pitchFamily="34" charset="0"/>
                <a:cs typeface="Arial" panose="020B0604020202020204" pitchFamily="34" charset="0"/>
              </a:rPr>
              <a:t>Increasing employee engagement by 5 % can add 2.4 % to a business’ operating margin</a:t>
            </a:r>
            <a:r>
              <a:rPr lang="en-US" altLang="en-US" sz="230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300">
                <a:latin typeface="Arial" panose="020B0604020202020204" pitchFamily="34" charset="0"/>
                <a:cs typeface="Arial" panose="020B0604020202020204" pitchFamily="34" charset="0"/>
              </a:rPr>
              <a:t>(Towers Perrin)</a:t>
            </a:r>
          </a:p>
          <a:p>
            <a:pPr eaLnBrk="1" hangingPunct="1"/>
            <a:r>
              <a:rPr lang="en-US" altLang="en-US" sz="2300">
                <a:latin typeface="Arial" panose="020B0604020202020204" pitchFamily="34" charset="0"/>
                <a:cs typeface="Arial" panose="020B0604020202020204" pitchFamily="34" charset="0"/>
              </a:rPr>
              <a:t>Lower levels of engagement can erode operating margin AND net profit by 1-2% (ISR)</a:t>
            </a:r>
          </a:p>
          <a:p>
            <a:pPr eaLnBrk="1" hangingPunct="1"/>
            <a:r>
              <a:rPr lang="en-US" altLang="en-US" sz="2300">
                <a:latin typeface="Arial" panose="020B0604020202020204" pitchFamily="34" charset="0"/>
                <a:cs typeface="Arial" panose="020B0604020202020204" pitchFamily="34" charset="0"/>
              </a:rPr>
              <a:t>Superior human capital practices are a leading indicator of financial performance; significant HC improvements lead to up to 47% increase in shareholder/market value (Watson Wyatt) </a:t>
            </a:r>
          </a:p>
          <a:p>
            <a:pPr eaLnBrk="1" hangingPunct="1"/>
            <a:r>
              <a:rPr lang="en-US" altLang="en-US" sz="2300">
                <a:latin typeface="Arial" panose="020B0604020202020204" pitchFamily="34" charset="0"/>
                <a:cs typeface="Arial" panose="020B0604020202020204" pitchFamily="34" charset="0"/>
              </a:rPr>
              <a:t>Psychologists report that one of the most important keys to happiness is ….. engagement (Journal of Applied Psychology)</a:t>
            </a:r>
          </a:p>
          <a:p>
            <a:pPr eaLnBrk="1" hangingPunct="1">
              <a:lnSpc>
                <a:spcPct val="90000"/>
              </a:lnSpc>
            </a:pPr>
            <a:endParaRPr lang="en-US" altLang="en-US" sz="2300">
              <a:cs typeface="Times New Roman" panose="02020603050405020304" pitchFamily="18" charset="0"/>
            </a:endParaRPr>
          </a:p>
        </p:txBody>
      </p:sp>
      <p:sp>
        <p:nvSpPr>
          <p:cNvPr id="23554" name="Footer Placeholder 3">
            <a:extLst>
              <a:ext uri="{FF2B5EF4-FFF2-40B4-BE49-F238E27FC236}">
                <a16:creationId xmlns:a16="http://schemas.microsoft.com/office/drawing/2014/main" id="{F04EC054-6B26-490F-83D2-E6D24A7FA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PCI Copyright 2008</a:t>
            </a:r>
          </a:p>
          <a:p>
            <a:pPr eaLnBrk="1" hangingPunct="1"/>
            <a:endParaRPr lang="en-US" altLang="en-US" sz="1400"/>
          </a:p>
        </p:txBody>
      </p:sp>
      <p:sp>
        <p:nvSpPr>
          <p:cNvPr id="23555" name="Slide Number Placeholder 4">
            <a:extLst>
              <a:ext uri="{FF2B5EF4-FFF2-40B4-BE49-F238E27FC236}">
                <a16:creationId xmlns:a16="http://schemas.microsoft.com/office/drawing/2014/main" id="{141E1903-61AA-4D2C-B780-DE30255C5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8DBA7ABB-3431-41EA-B28A-1A9B71F95FB4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C31EF3EB-996B-4E55-8283-74443888E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Engagement Affects Empowerment</a:t>
            </a:r>
          </a:p>
        </p:txBody>
      </p:sp>
      <p:sp>
        <p:nvSpPr>
          <p:cNvPr id="24580" name="Slide Number Placeholder 4">
            <a:extLst>
              <a:ext uri="{FF2B5EF4-FFF2-40B4-BE49-F238E27FC236}">
                <a16:creationId xmlns:a16="http://schemas.microsoft.com/office/drawing/2014/main" id="{086E6FD4-D77D-472A-B444-4FF461226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CF1B2561-25EB-467B-AAE3-0BFF663BA568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graphicFrame>
        <p:nvGraphicFramePr>
          <p:cNvPr id="6" name="Group 29">
            <a:extLst>
              <a:ext uri="{FF2B5EF4-FFF2-40B4-BE49-F238E27FC236}">
                <a16:creationId xmlns:a16="http://schemas.microsoft.com/office/drawing/2014/main" id="{3FAB9CE0-DEC2-4F90-BA84-C651A11A3532}"/>
              </a:ext>
            </a:extLst>
          </p:cNvPr>
          <p:cNvGraphicFramePr>
            <a:graphicFrameLocks/>
          </p:cNvGraphicFramePr>
          <p:nvPr/>
        </p:nvGraphicFramePr>
        <p:xfrm>
          <a:off x="2057400" y="2362200"/>
          <a:ext cx="8382000" cy="3048000"/>
        </p:xfrm>
        <a:graphic>
          <a:graphicData uri="http://schemas.openxmlformats.org/drawingml/2006/table">
            <a:tbl>
              <a:tblPr/>
              <a:tblGrid>
                <a:gridCol w="4270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7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3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Beliefs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669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Highly Engaged Employees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Disengaged Employees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6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I can have a positive impact on company's products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84%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31%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5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I can positively affect the customer experience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72%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27%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I can positively impact costs/profitability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68%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99"/>
                        </a:buClr>
                        <a:buSzPct val="9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ahoma" pitchFamily="34" charset="0"/>
                        </a:rPr>
                        <a:t>19%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5DB2DC2D-D13F-4D02-8550-F69C9C1EE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Poll: How Engaged Are Your People?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4E8BBE1C-D815-41D8-BB7E-BF8D25610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1752600"/>
            <a:ext cx="7772400" cy="4495800"/>
          </a:xfrm>
        </p:spPr>
        <p:txBody>
          <a:bodyPr/>
          <a:lstStyle/>
          <a:p>
            <a:pPr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Over 25% are Actively Engaged</a:t>
            </a:r>
          </a:p>
          <a:p>
            <a:pPr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About 25% are Actively Engaged</a:t>
            </a:r>
          </a:p>
          <a:p>
            <a:pPr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10-15% are Actively Engaged</a:t>
            </a:r>
          </a:p>
          <a:p>
            <a:pPr>
              <a:buFont typeface="Symbol" panose="05050102010706020507" pitchFamily="18" charset="2"/>
              <a:buChar char="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Less than 10% are Actively Engaged</a:t>
            </a:r>
          </a:p>
        </p:txBody>
      </p:sp>
      <p:sp>
        <p:nvSpPr>
          <p:cNvPr id="25605" name="Slide Number Placeholder 4">
            <a:extLst>
              <a:ext uri="{FF2B5EF4-FFF2-40B4-BE49-F238E27FC236}">
                <a16:creationId xmlns:a16="http://schemas.microsoft.com/office/drawing/2014/main" id="{894EFFCA-86AF-4ACA-8BE7-6B8E44B1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18649717-84BB-4AC1-B597-3811DEDB840A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372D5D07-6736-466A-8887-1233738C4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Employee Engagement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0FDFC393-568E-4B0D-B6DB-BF89B6602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Example 1: </a:t>
            </a:r>
          </a:p>
          <a:p>
            <a:pPr lvl="1"/>
            <a:r>
              <a:rPr lang="en-US" alt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Engineer is passionate about his work and puts in long discretionary hours </a:t>
            </a:r>
          </a:p>
          <a:p>
            <a:pPr lvl="1"/>
            <a:r>
              <a:rPr lang="en-US" altLang="en-US" sz="200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Problem</a:t>
            </a:r>
            <a:r>
              <a:rPr lang="en-US" alt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He is working on his pet project that has little to do with the strategic direction of the company</a:t>
            </a:r>
          </a:p>
          <a:p>
            <a:r>
              <a:rPr lang="en-US" alt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Example 2: </a:t>
            </a:r>
          </a:p>
          <a:p>
            <a:pPr lvl="1"/>
            <a:r>
              <a:rPr lang="en-US" alt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salesperson has good relationships and even personal friendships with her customers and is passionate about her products. </a:t>
            </a:r>
          </a:p>
          <a:p>
            <a:pPr lvl="1"/>
            <a:r>
              <a:rPr lang="en-US" altLang="en-US" sz="200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Problem</a:t>
            </a:r>
            <a:r>
              <a:rPr lang="en-US" alt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She is not prospecting to new more strategic target segment and not selling the company’s newest products</a:t>
            </a:r>
          </a:p>
        </p:txBody>
      </p:sp>
      <p:sp>
        <p:nvSpPr>
          <p:cNvPr id="26629" name="Slide Number Placeholder 4">
            <a:extLst>
              <a:ext uri="{FF2B5EF4-FFF2-40B4-BE49-F238E27FC236}">
                <a16:creationId xmlns:a16="http://schemas.microsoft.com/office/drawing/2014/main" id="{71480A48-F593-492E-A44A-D0475FCC4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91BB8890-2F55-4CB4-9C1C-764F9CFE0B1D}" type="slidenum">
              <a:rPr lang="en-US" altLang="en-US" sz="1400"/>
              <a:pPr eaLnBrk="1" hangingPunct="1"/>
              <a:t>13</a:t>
            </a:fld>
            <a:endParaRPr lang="en-US" altLang="en-US" sz="1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9264A-24DE-4E35-98EA-8F2529FA23E9}"/>
              </a:ext>
            </a:extLst>
          </p:cNvPr>
          <p:cNvSpPr/>
          <p:nvPr/>
        </p:nvSpPr>
        <p:spPr>
          <a:xfrm rot="1910646">
            <a:off x="3947404" y="3008911"/>
            <a:ext cx="5371397" cy="2123658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6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C0099"/>
                </a:solidFill>
                <a:latin typeface="Stereofidelic" pitchFamily="2" charset="0"/>
              </a:rPr>
              <a:t>Aimless Engagement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>
            <a:extLst>
              <a:ext uri="{FF2B5EF4-FFF2-40B4-BE49-F238E27FC236}">
                <a16:creationId xmlns:a16="http://schemas.microsoft.com/office/drawing/2014/main" id="{182955F0-8215-49F0-97DE-2A99B6B6E1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Engaged in What?</a:t>
            </a: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B7DD6FF7-080D-4891-B8A9-866C248CCC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Employees can be aimlessly engaged in the wrong things</a:t>
            </a:r>
          </a:p>
          <a:p>
            <a:pPr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Engagement is not a goal that should be pursued independently of your business direction</a:t>
            </a:r>
          </a:p>
          <a:p>
            <a:pPr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Engagement must be grounded in:</a:t>
            </a:r>
          </a:p>
          <a:p>
            <a:pPr lvl="1"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Strategic Priorities</a:t>
            </a:r>
          </a:p>
          <a:p>
            <a:pPr lvl="1"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Significant Change Efforts</a:t>
            </a:r>
          </a:p>
          <a:p>
            <a:pPr lvl="1"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Critical Business Goals</a:t>
            </a:r>
          </a:p>
          <a:p>
            <a:pPr lvl="1"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Brand Promise</a:t>
            </a:r>
          </a:p>
          <a:p>
            <a:pPr lvl="1"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M&amp;A Integration</a:t>
            </a:r>
          </a:p>
          <a:p>
            <a:pPr lvl="1"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Reorg’s</a:t>
            </a:r>
          </a:p>
          <a:p>
            <a:pPr lvl="1"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New Product/Market Success</a:t>
            </a:r>
          </a:p>
          <a:p>
            <a:pPr lvl="1"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New Sales/Service Strategies</a:t>
            </a:r>
          </a:p>
          <a:p>
            <a:pPr eaLnBrk="1" hangingPunct="1">
              <a:buSzPct val="80000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Anything else runs the risk of being perceived as an “HR” activity disconnected from the business</a:t>
            </a:r>
          </a:p>
          <a:p>
            <a:pPr eaLnBrk="1" hangingPunct="1">
              <a:lnSpc>
                <a:spcPct val="80000"/>
              </a:lnSpc>
            </a:pPr>
            <a:endParaRPr lang="en-US" altLang="en-US" sz="1900" dirty="0"/>
          </a:p>
          <a:p>
            <a:pPr eaLnBrk="1" hangingPunct="1">
              <a:lnSpc>
                <a:spcPct val="80000"/>
              </a:lnSpc>
            </a:pPr>
            <a:endParaRPr lang="en-US" altLang="en-US" sz="1900" dirty="0"/>
          </a:p>
          <a:p>
            <a:pPr eaLnBrk="1" hangingPunct="1">
              <a:lnSpc>
                <a:spcPct val="80000"/>
              </a:lnSpc>
            </a:pPr>
            <a:endParaRPr lang="en-US" altLang="en-US" sz="1900" dirty="0"/>
          </a:p>
        </p:txBody>
      </p:sp>
      <p:sp>
        <p:nvSpPr>
          <p:cNvPr id="27651" name="Slide Number Placeholder 4">
            <a:extLst>
              <a:ext uri="{FF2B5EF4-FFF2-40B4-BE49-F238E27FC236}">
                <a16:creationId xmlns:a16="http://schemas.microsoft.com/office/drawing/2014/main" id="{76DA21E4-2E7F-4DFA-B35B-CBEB6879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CC39306F-039F-4646-B415-A87EB36DDA23}" type="slidenum">
              <a:rPr lang="en-US" altLang="en-US" sz="1400"/>
              <a:pPr eaLnBrk="1" hangingPunct="1"/>
              <a:t>14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1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1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1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1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1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1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FB9AD510-84D4-4BD0-940F-E53818F6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At Performance Connections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0FF26F38-DAFA-43F3-8A69-598F7A80C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We have branded this as 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Symbol" panose="05050102010706020507" pitchFamily="18" charset="2"/>
              <a:buNone/>
            </a:pPr>
            <a:r>
              <a:rPr lang="en-US" altLang="en-US" sz="4400">
                <a:latin typeface="Arial" panose="020B0604020202020204" pitchFamily="34" charset="0"/>
                <a:cs typeface="Arial" panose="020B0604020202020204" pitchFamily="34" charset="0"/>
              </a:rPr>
              <a:t>“Aligned Engagement”</a:t>
            </a:r>
          </a:p>
        </p:txBody>
      </p:sp>
      <p:sp>
        <p:nvSpPr>
          <p:cNvPr id="28677" name="Slide Number Placeholder 4">
            <a:extLst>
              <a:ext uri="{FF2B5EF4-FFF2-40B4-BE49-F238E27FC236}">
                <a16:creationId xmlns:a16="http://schemas.microsoft.com/office/drawing/2014/main" id="{D19C6E8E-BDE6-46C0-B165-BCAB21DA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860A846F-7417-4FAF-B73C-A2AB163504EA}" type="slidenum">
              <a:rPr lang="en-US" altLang="en-US" sz="1400"/>
              <a:pPr eaLnBrk="1" hangingPunct="1"/>
              <a:t>15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>
            <a:extLst>
              <a:ext uri="{FF2B5EF4-FFF2-40B4-BE49-F238E27FC236}">
                <a16:creationId xmlns:a16="http://schemas.microsoft.com/office/drawing/2014/main" id="{18EF91B2-C492-4044-A712-D391C5E6FB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Why Most Executive Messaging Does Not Go Far Enough to Build Aligned Engagement</a:t>
            </a:r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F202B10E-7C6F-4C5E-A6E8-84EEA90493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43200" y="1981200"/>
            <a:ext cx="7772400" cy="44958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Meaningful executive communication is very important but difficult</a:t>
            </a:r>
          </a:p>
          <a:p>
            <a:pPr eaLnBrk="1" hangingPunct="1"/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“Semantic gap” – the gap between what the executive intends as the message and what </a:t>
            </a:r>
            <a:b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the people hear</a:t>
            </a:r>
          </a:p>
          <a:p>
            <a:pPr eaLnBrk="1" hangingPunct="1"/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Example: Executive says: “We need to get better at prioritizing and streamlining.” </a:t>
            </a:r>
          </a:p>
          <a:p>
            <a:pPr eaLnBrk="1" hangingPunct="1"/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The masses hear: “We are going to have lay-offs.”</a:t>
            </a:r>
          </a:p>
          <a:p>
            <a:pPr eaLnBrk="1" hangingPunct="1"/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Evidence</a:t>
            </a:r>
          </a:p>
          <a:p>
            <a:pPr eaLnBrk="1" hangingPunct="1"/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99" name="Slide Number Placeholder 4">
            <a:extLst>
              <a:ext uri="{FF2B5EF4-FFF2-40B4-BE49-F238E27FC236}">
                <a16:creationId xmlns:a16="http://schemas.microsoft.com/office/drawing/2014/main" id="{BC2C76FF-503C-426D-90FE-CB8236D1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C36C857B-C1CA-46FA-988D-F3ED4D984331}" type="slidenum">
              <a:rPr lang="en-US" altLang="en-US" sz="1400"/>
              <a:pPr eaLnBrk="1" hangingPunct="1"/>
              <a:t>16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BBEB698F-0D05-4989-8BA1-E9716207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The Alignment Gap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8E4724-3FA3-41E5-B8BE-1900E0A669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Franklin Covey Survey of 11K Managers and Employees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___ % of businesses that say that the activities of their front line employees are well connected to the company strategy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___ %  that say that the activities of their upper level managers are aligned with their strategy but that the activities of the rest of their employees are NOT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___ % say they understand their company’s most important goals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2000">
                <a:latin typeface="Tahoma" panose="020B0604030504040204" pitchFamily="34" charset="0"/>
                <a:cs typeface="Tahoma" panose="020B0604030504040204" pitchFamily="34" charset="0"/>
              </a:rPr>
              <a:t>___ % employees believe their work has a strong link to org top priorities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endParaRPr lang="en-US" altLang="en-US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723" name="Footer Placeholder 3">
            <a:extLst>
              <a:ext uri="{FF2B5EF4-FFF2-40B4-BE49-F238E27FC236}">
                <a16:creationId xmlns:a16="http://schemas.microsoft.com/office/drawing/2014/main" id="{A1A44190-8966-458E-AD43-C0159DA3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PCI Copyright 2008</a:t>
            </a:r>
          </a:p>
          <a:p>
            <a:pPr eaLnBrk="1" hangingPunct="1"/>
            <a:endParaRPr lang="en-US" altLang="en-US" sz="1400"/>
          </a:p>
        </p:txBody>
      </p:sp>
      <p:sp>
        <p:nvSpPr>
          <p:cNvPr id="30724" name="Slide Number Placeholder 4">
            <a:extLst>
              <a:ext uri="{FF2B5EF4-FFF2-40B4-BE49-F238E27FC236}">
                <a16:creationId xmlns:a16="http://schemas.microsoft.com/office/drawing/2014/main" id="{4AAE659D-2306-458A-8E32-F2D8CEC9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E1F775E4-F6AA-439F-A8F1-DF5B5B4246FA}" type="slidenum">
              <a:rPr lang="en-US" altLang="en-US" sz="1400"/>
              <a:pPr eaLnBrk="1" hangingPunct="1"/>
              <a:t>17</a:t>
            </a:fld>
            <a:endParaRPr lang="en-US" altLang="en-US" sz="1400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1B70646B-9167-42FE-B9DA-951E15841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270126"/>
            <a:ext cx="91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/>
              <a:t>29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E91ED9FE-2C12-41EE-AA1E-BDE6757CE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895601"/>
            <a:ext cx="91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/>
              <a:t>61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60379205-8E87-48AC-AB73-CB04F1BF4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79926"/>
            <a:ext cx="91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/>
              <a:t>44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C76DBFAB-7FB9-4002-8DE6-C445D8223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860926"/>
            <a:ext cx="91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/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11788CE-9725-43F1-9451-B214FE78C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Strategy Alignment </a:t>
            </a:r>
            <a:b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31748" name="Slide Number Placeholder 4">
            <a:extLst>
              <a:ext uri="{FF2B5EF4-FFF2-40B4-BE49-F238E27FC236}">
                <a16:creationId xmlns:a16="http://schemas.microsoft.com/office/drawing/2014/main" id="{9679B8DB-A2A0-4E3B-BB0A-1C84F122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3B20E315-F52D-490A-B7B4-4C5B325F75E9}" type="slidenum">
              <a:rPr lang="en-US" altLang="en-US" sz="1400"/>
              <a:pPr eaLnBrk="1" hangingPunct="1"/>
              <a:t>18</a:t>
            </a:fld>
            <a:endParaRPr lang="en-US" altLang="en-US" sz="1400"/>
          </a:p>
        </p:txBody>
      </p:sp>
      <p:sp>
        <p:nvSpPr>
          <p:cNvPr id="31749" name="Line 4">
            <a:extLst>
              <a:ext uri="{FF2B5EF4-FFF2-40B4-BE49-F238E27FC236}">
                <a16:creationId xmlns:a16="http://schemas.microsoft.com/office/drawing/2014/main" id="{C5AE7EFB-885C-4AFE-B1FD-5A0D621F52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286000"/>
            <a:ext cx="0" cy="3733800"/>
          </a:xfrm>
          <a:prstGeom prst="line">
            <a:avLst/>
          </a:prstGeom>
          <a:noFill/>
          <a:ln w="762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0" name="Line 5">
            <a:extLst>
              <a:ext uri="{FF2B5EF4-FFF2-40B4-BE49-F238E27FC236}">
                <a16:creationId xmlns:a16="http://schemas.microsoft.com/office/drawing/2014/main" id="{0A5656CB-D5A7-48F9-8D24-9F185996D4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2286000"/>
            <a:ext cx="0" cy="3733800"/>
          </a:xfrm>
          <a:prstGeom prst="line">
            <a:avLst/>
          </a:prstGeom>
          <a:noFill/>
          <a:ln w="762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1" name="Line 6">
            <a:extLst>
              <a:ext uri="{FF2B5EF4-FFF2-40B4-BE49-F238E27FC236}">
                <a16:creationId xmlns:a16="http://schemas.microsoft.com/office/drawing/2014/main" id="{63E4E6FB-B1DE-46D0-9926-FAC9FBDCF1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5715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2" name="Line 7">
            <a:extLst>
              <a:ext uri="{FF2B5EF4-FFF2-40B4-BE49-F238E27FC236}">
                <a16:creationId xmlns:a16="http://schemas.microsoft.com/office/drawing/2014/main" id="{7F5926F7-2B79-4039-88AB-CDBF46D17D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5334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3" name="Line 8">
            <a:extLst>
              <a:ext uri="{FF2B5EF4-FFF2-40B4-BE49-F238E27FC236}">
                <a16:creationId xmlns:a16="http://schemas.microsoft.com/office/drawing/2014/main" id="{BB40946D-6779-49E9-9769-D976E9DB7D0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953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4" name="Line 9">
            <a:extLst>
              <a:ext uri="{FF2B5EF4-FFF2-40B4-BE49-F238E27FC236}">
                <a16:creationId xmlns:a16="http://schemas.microsoft.com/office/drawing/2014/main" id="{DB0A00C7-D974-4B04-92CD-D9A83DF2A5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572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5" name="Line 10">
            <a:extLst>
              <a:ext uri="{FF2B5EF4-FFF2-40B4-BE49-F238E27FC236}">
                <a16:creationId xmlns:a16="http://schemas.microsoft.com/office/drawing/2014/main" id="{00FBA981-2442-4555-9F77-F9CC1F3F9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191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6" name="Line 11">
            <a:extLst>
              <a:ext uri="{FF2B5EF4-FFF2-40B4-BE49-F238E27FC236}">
                <a16:creationId xmlns:a16="http://schemas.microsoft.com/office/drawing/2014/main" id="{5C6D50C4-42EB-4476-8132-AB787F7D713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810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7" name="Line 12">
            <a:extLst>
              <a:ext uri="{FF2B5EF4-FFF2-40B4-BE49-F238E27FC236}">
                <a16:creationId xmlns:a16="http://schemas.microsoft.com/office/drawing/2014/main" id="{BCBD1E40-003C-4FD0-88D5-6FEE28EFBB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429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8" name="Line 13">
            <a:extLst>
              <a:ext uri="{FF2B5EF4-FFF2-40B4-BE49-F238E27FC236}">
                <a16:creationId xmlns:a16="http://schemas.microsoft.com/office/drawing/2014/main" id="{3087749A-3622-4F98-864A-43E21E894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048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59" name="Line 14">
            <a:extLst>
              <a:ext uri="{FF2B5EF4-FFF2-40B4-BE49-F238E27FC236}">
                <a16:creationId xmlns:a16="http://schemas.microsoft.com/office/drawing/2014/main" id="{F9502255-65F0-4279-8B96-C289A3AEBB2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6670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E79A8E91-D889-43B0-8351-D7B87F7C2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486401"/>
            <a:ext cx="586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know what it is – can repeat it back</a:t>
            </a: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A9D3BFE2-F16A-4F4F-8DC1-FDDD12AE2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648201"/>
            <a:ext cx="586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understand it</a:t>
            </a:r>
          </a:p>
        </p:txBody>
      </p:sp>
      <p:sp>
        <p:nvSpPr>
          <p:cNvPr id="19" name="Text Box 17">
            <a:extLst>
              <a:ext uri="{FF2B5EF4-FFF2-40B4-BE49-F238E27FC236}">
                <a16:creationId xmlns:a16="http://schemas.microsoft.com/office/drawing/2014/main" id="{72B193B4-F5B0-437A-A7F0-E111B4FE7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962401"/>
            <a:ext cx="586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buy into it</a:t>
            </a:r>
          </a:p>
        </p:txBody>
      </p:sp>
      <p:sp>
        <p:nvSpPr>
          <p:cNvPr id="20" name="Text Box 18">
            <a:extLst>
              <a:ext uri="{FF2B5EF4-FFF2-40B4-BE49-F238E27FC236}">
                <a16:creationId xmlns:a16="http://schemas.microsoft.com/office/drawing/2014/main" id="{47E04014-861D-4D2B-99BE-85D450210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352801"/>
            <a:ext cx="601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have a clear line of sight about how it affects them</a:t>
            </a:r>
          </a:p>
        </p:txBody>
      </p:sp>
      <p:sp>
        <p:nvSpPr>
          <p:cNvPr id="21" name="Text Box 19">
            <a:extLst>
              <a:ext uri="{FF2B5EF4-FFF2-40B4-BE49-F238E27FC236}">
                <a16:creationId xmlns:a16="http://schemas.microsoft.com/office/drawing/2014/main" id="{51C681FB-5F93-47B1-B1D3-98B33BB3A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514600"/>
            <a:ext cx="601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do their jobs differently -- change behavior to align with it</a:t>
            </a:r>
          </a:p>
        </p:txBody>
      </p:sp>
      <p:sp>
        <p:nvSpPr>
          <p:cNvPr id="31765" name="Line 20">
            <a:extLst>
              <a:ext uri="{FF2B5EF4-FFF2-40B4-BE49-F238E27FC236}">
                <a16:creationId xmlns:a16="http://schemas.microsoft.com/office/drawing/2014/main" id="{E9F6179D-679A-468C-93C7-74AFFF264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6388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66" name="Line 21">
            <a:extLst>
              <a:ext uri="{FF2B5EF4-FFF2-40B4-BE49-F238E27FC236}">
                <a16:creationId xmlns:a16="http://schemas.microsoft.com/office/drawing/2014/main" id="{A063F9F9-BD15-4FBB-827E-5EEE2FDAA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8768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67" name="Line 22">
            <a:extLst>
              <a:ext uri="{FF2B5EF4-FFF2-40B4-BE49-F238E27FC236}">
                <a16:creationId xmlns:a16="http://schemas.microsoft.com/office/drawing/2014/main" id="{B0E0B4B3-4011-46A1-8CC1-8DD9288B7C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1910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68" name="Line 23">
            <a:extLst>
              <a:ext uri="{FF2B5EF4-FFF2-40B4-BE49-F238E27FC236}">
                <a16:creationId xmlns:a16="http://schemas.microsoft.com/office/drawing/2014/main" id="{90A5F11B-93A9-4197-9247-2B7D196612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5052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1769" name="Line 24">
            <a:extLst>
              <a:ext uri="{FF2B5EF4-FFF2-40B4-BE49-F238E27FC236}">
                <a16:creationId xmlns:a16="http://schemas.microsoft.com/office/drawing/2014/main" id="{DF3947BD-28DD-4083-B29B-12D0FE6398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194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pic>
        <p:nvPicPr>
          <p:cNvPr id="31770" name="Picture 7" descr="1137472651-8933.jpg">
            <a:extLst>
              <a:ext uri="{FF2B5EF4-FFF2-40B4-BE49-F238E27FC236}">
                <a16:creationId xmlns:a16="http://schemas.microsoft.com/office/drawing/2014/main" id="{49573C00-179A-4117-8EE7-57AA095DC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A0CFF996-CED4-489D-B0F7-DC70B9CE3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Poll: Do You Have Aligned Engagement?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236B59F4-9E44-4372-A409-359CAF9D6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altLang="en-US"/>
              <a:t>The significant majority of our employees:</a:t>
            </a:r>
          </a:p>
        </p:txBody>
      </p:sp>
      <p:sp>
        <p:nvSpPr>
          <p:cNvPr id="32773" name="Slide Number Placeholder 4">
            <a:extLst>
              <a:ext uri="{FF2B5EF4-FFF2-40B4-BE49-F238E27FC236}">
                <a16:creationId xmlns:a16="http://schemas.microsoft.com/office/drawing/2014/main" id="{D49E9601-BBBC-40F1-8920-493F64B1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09731F4E-C8AD-410A-9056-8D15B7F32333}" type="slidenum">
              <a:rPr lang="en-US" altLang="en-US" sz="1400"/>
              <a:pPr eaLnBrk="1" hangingPunct="1"/>
              <a:t>19</a:t>
            </a:fld>
            <a:endParaRPr lang="en-US" altLang="en-US" sz="1400"/>
          </a:p>
        </p:txBody>
      </p:sp>
      <p:sp>
        <p:nvSpPr>
          <p:cNvPr id="32774" name="Line 4">
            <a:extLst>
              <a:ext uri="{FF2B5EF4-FFF2-40B4-BE49-F238E27FC236}">
                <a16:creationId xmlns:a16="http://schemas.microsoft.com/office/drawing/2014/main" id="{9C7092C2-3195-4C41-9FEB-D6F253F848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057400"/>
            <a:ext cx="0" cy="3733800"/>
          </a:xfrm>
          <a:prstGeom prst="line">
            <a:avLst/>
          </a:prstGeom>
          <a:noFill/>
          <a:ln w="762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75" name="Line 5">
            <a:extLst>
              <a:ext uri="{FF2B5EF4-FFF2-40B4-BE49-F238E27FC236}">
                <a16:creationId xmlns:a16="http://schemas.microsoft.com/office/drawing/2014/main" id="{9598AA7E-408E-49BA-888C-6B2AEC108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057400"/>
            <a:ext cx="0" cy="3733800"/>
          </a:xfrm>
          <a:prstGeom prst="line">
            <a:avLst/>
          </a:prstGeom>
          <a:noFill/>
          <a:ln w="762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76" name="Line 6">
            <a:extLst>
              <a:ext uri="{FF2B5EF4-FFF2-40B4-BE49-F238E27FC236}">
                <a16:creationId xmlns:a16="http://schemas.microsoft.com/office/drawing/2014/main" id="{8CC7D02C-E93B-42B9-8155-3C8C2A9C05A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486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77" name="Line 7">
            <a:extLst>
              <a:ext uri="{FF2B5EF4-FFF2-40B4-BE49-F238E27FC236}">
                <a16:creationId xmlns:a16="http://schemas.microsoft.com/office/drawing/2014/main" id="{EEB74ECD-6AA7-476F-A91E-8260C8316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105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78" name="Line 8">
            <a:extLst>
              <a:ext uri="{FF2B5EF4-FFF2-40B4-BE49-F238E27FC236}">
                <a16:creationId xmlns:a16="http://schemas.microsoft.com/office/drawing/2014/main" id="{9942DBF2-A40D-48CC-8CAC-3439831A15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724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79" name="Line 9">
            <a:extLst>
              <a:ext uri="{FF2B5EF4-FFF2-40B4-BE49-F238E27FC236}">
                <a16:creationId xmlns:a16="http://schemas.microsoft.com/office/drawing/2014/main" id="{BFA947D6-71FA-4428-8732-3EF12CEF16F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343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80" name="Line 10">
            <a:extLst>
              <a:ext uri="{FF2B5EF4-FFF2-40B4-BE49-F238E27FC236}">
                <a16:creationId xmlns:a16="http://schemas.microsoft.com/office/drawing/2014/main" id="{B6832FA8-1C17-47C6-81D0-32D4837154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962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81" name="Line 11">
            <a:extLst>
              <a:ext uri="{FF2B5EF4-FFF2-40B4-BE49-F238E27FC236}">
                <a16:creationId xmlns:a16="http://schemas.microsoft.com/office/drawing/2014/main" id="{304C3B0C-05CE-461E-83E2-24DBB69102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581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82" name="Line 12">
            <a:extLst>
              <a:ext uri="{FF2B5EF4-FFF2-40B4-BE49-F238E27FC236}">
                <a16:creationId xmlns:a16="http://schemas.microsoft.com/office/drawing/2014/main" id="{F8CE0F7A-378D-41D2-8C94-243F89F54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200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83" name="Line 13">
            <a:extLst>
              <a:ext uri="{FF2B5EF4-FFF2-40B4-BE49-F238E27FC236}">
                <a16:creationId xmlns:a16="http://schemas.microsoft.com/office/drawing/2014/main" id="{89E3FA4E-6A95-4293-812C-B5EE180858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819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84" name="Line 14">
            <a:extLst>
              <a:ext uri="{FF2B5EF4-FFF2-40B4-BE49-F238E27FC236}">
                <a16:creationId xmlns:a16="http://schemas.microsoft.com/office/drawing/2014/main" id="{EB352FDE-3084-4261-A2B9-779A279108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438400"/>
            <a:ext cx="685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85" name="Text Box 15">
            <a:extLst>
              <a:ext uri="{FF2B5EF4-FFF2-40B4-BE49-F238E27FC236}">
                <a16:creationId xmlns:a16="http://schemas.microsoft.com/office/drawing/2014/main" id="{2FD55F9D-0AAD-46B6-B7AE-80A2518AB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345114"/>
            <a:ext cx="708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know what our strategy is – can repeat it back accurately</a:t>
            </a:r>
          </a:p>
        </p:txBody>
      </p:sp>
      <p:sp>
        <p:nvSpPr>
          <p:cNvPr id="32786" name="Text Box 16">
            <a:extLst>
              <a:ext uri="{FF2B5EF4-FFF2-40B4-BE49-F238E27FC236}">
                <a16:creationId xmlns:a16="http://schemas.microsoft.com/office/drawing/2014/main" id="{A1CDDACC-7406-48E1-A9F8-6DB509575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586288"/>
            <a:ext cx="586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</a:t>
            </a:r>
            <a:r>
              <a:rPr lang="en-US" altLang="en-US" sz="1800" i="1">
                <a:solidFill>
                  <a:srgbClr val="0000FF"/>
                </a:solidFill>
                <a:latin typeface="Tahoma" panose="020B0604030504040204" pitchFamily="34" charset="0"/>
              </a:rPr>
              <a:t>understand</a:t>
            </a: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 our strategy </a:t>
            </a:r>
          </a:p>
        </p:txBody>
      </p:sp>
      <p:sp>
        <p:nvSpPr>
          <p:cNvPr id="32787" name="Text Box 17">
            <a:extLst>
              <a:ext uri="{FF2B5EF4-FFF2-40B4-BE49-F238E27FC236}">
                <a16:creationId xmlns:a16="http://schemas.microsoft.com/office/drawing/2014/main" id="{B4A1E9AA-DF39-48EB-AE9E-740512643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900488"/>
            <a:ext cx="586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buy into our strategy</a:t>
            </a:r>
          </a:p>
        </p:txBody>
      </p:sp>
      <p:sp>
        <p:nvSpPr>
          <p:cNvPr id="32788" name="Text Box 18">
            <a:extLst>
              <a:ext uri="{FF2B5EF4-FFF2-40B4-BE49-F238E27FC236}">
                <a16:creationId xmlns:a16="http://schemas.microsoft.com/office/drawing/2014/main" id="{E8A09CFA-F5BB-45A6-94FB-FF37E5F4B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124201"/>
            <a:ext cx="601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have a clear </a:t>
            </a:r>
            <a:r>
              <a:rPr lang="en-US" altLang="en-US" sz="1800" i="1">
                <a:solidFill>
                  <a:srgbClr val="0000FF"/>
                </a:solidFill>
                <a:latin typeface="Tahoma" panose="020B0604030504040204" pitchFamily="34" charset="0"/>
              </a:rPr>
              <a:t>line of sight </a:t>
            </a: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concerning how our strategy affects their daily work</a:t>
            </a:r>
          </a:p>
        </p:txBody>
      </p:sp>
      <p:sp>
        <p:nvSpPr>
          <p:cNvPr id="32789" name="Text Box 19">
            <a:extLst>
              <a:ext uri="{FF2B5EF4-FFF2-40B4-BE49-F238E27FC236}">
                <a16:creationId xmlns:a16="http://schemas.microsoft.com/office/drawing/2014/main" id="{1A19F12C-171C-42C6-B710-A86ECF993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286000"/>
            <a:ext cx="601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Tahoma" panose="020B0604030504040204" pitchFamily="34" charset="0"/>
              </a:rPr>
              <a:t>They do their jobs differently -- change behavior to align with the strategy</a:t>
            </a:r>
          </a:p>
        </p:txBody>
      </p:sp>
      <p:sp>
        <p:nvSpPr>
          <p:cNvPr id="32790" name="Line 20">
            <a:extLst>
              <a:ext uri="{FF2B5EF4-FFF2-40B4-BE49-F238E27FC236}">
                <a16:creationId xmlns:a16="http://schemas.microsoft.com/office/drawing/2014/main" id="{56C8CA5C-ED07-443F-BFD3-0EF6C3CE4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55626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91" name="Line 21">
            <a:extLst>
              <a:ext uri="{FF2B5EF4-FFF2-40B4-BE49-F238E27FC236}">
                <a16:creationId xmlns:a16="http://schemas.microsoft.com/office/drawing/2014/main" id="{FA832999-046D-4B4C-8F8C-F3D6F2165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8006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92" name="Line 22">
            <a:extLst>
              <a:ext uri="{FF2B5EF4-FFF2-40B4-BE49-F238E27FC236}">
                <a16:creationId xmlns:a16="http://schemas.microsoft.com/office/drawing/2014/main" id="{D2C694EB-7F02-4170-BCC8-C5178EB0B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1148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93" name="Line 23">
            <a:extLst>
              <a:ext uri="{FF2B5EF4-FFF2-40B4-BE49-F238E27FC236}">
                <a16:creationId xmlns:a16="http://schemas.microsoft.com/office/drawing/2014/main" id="{0D3E2F4C-F881-456C-8E46-72B6D45EB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2766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2794" name="Line 24">
            <a:extLst>
              <a:ext uri="{FF2B5EF4-FFF2-40B4-BE49-F238E27FC236}">
                <a16:creationId xmlns:a16="http://schemas.microsoft.com/office/drawing/2014/main" id="{EDB56A3B-28A6-4D45-8C0C-2E001138EA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25908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>
            <a:extLst>
              <a:ext uri="{FF2B5EF4-FFF2-40B4-BE49-F238E27FC236}">
                <a16:creationId xmlns:a16="http://schemas.microsoft.com/office/drawing/2014/main" id="{645A7C31-3DAA-46A3-94A7-63F39F5E5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The 10:6:2 Rule</a:t>
            </a:r>
          </a:p>
        </p:txBody>
      </p:sp>
      <p:sp>
        <p:nvSpPr>
          <p:cNvPr id="3076" name="Slide Number Placeholder 3">
            <a:extLst>
              <a:ext uri="{FF2B5EF4-FFF2-40B4-BE49-F238E27FC236}">
                <a16:creationId xmlns:a16="http://schemas.microsoft.com/office/drawing/2014/main" id="{3A0866F0-3629-4747-9629-9CFAB09FB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3E352187-79EC-45E3-9DBA-85F8C4780AA8}" type="slidenum">
              <a:rPr lang="en-US" altLang="en-US" sz="1400"/>
              <a:pPr eaLnBrk="1" hangingPunct="1"/>
              <a:t>20</a:t>
            </a:fld>
            <a:endParaRPr lang="en-US" altLang="en-US" sz="1400"/>
          </a:p>
        </p:txBody>
      </p:sp>
      <p:sp>
        <p:nvSpPr>
          <p:cNvPr id="3078" name="Line 3">
            <a:extLst>
              <a:ext uri="{FF2B5EF4-FFF2-40B4-BE49-F238E27FC236}">
                <a16:creationId xmlns:a16="http://schemas.microsoft.com/office/drawing/2014/main" id="{538FB9E6-F1A2-426D-9045-869F4194E4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1828800"/>
            <a:ext cx="1588" cy="3124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079" name="Text Box 4">
            <a:extLst>
              <a:ext uri="{FF2B5EF4-FFF2-40B4-BE49-F238E27FC236}">
                <a16:creationId xmlns:a16="http://schemas.microsoft.com/office/drawing/2014/main" id="{E15BBAE8-5D9C-41F0-A489-96F273BA1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73650"/>
            <a:ext cx="4800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>
                <a:solidFill>
                  <a:srgbClr val="336699"/>
                </a:solidFill>
              </a:rPr>
              <a:t>Actively Engaged</a:t>
            </a:r>
            <a:br>
              <a:rPr lang="en-US" altLang="en-US" sz="2800">
                <a:solidFill>
                  <a:srgbClr val="336699"/>
                </a:solidFill>
              </a:rPr>
            </a:br>
            <a:endParaRPr lang="en-US" altLang="en-US" sz="2800">
              <a:solidFill>
                <a:srgbClr val="336699"/>
              </a:solidFill>
            </a:endParaRPr>
          </a:p>
        </p:txBody>
      </p:sp>
      <p:sp>
        <p:nvSpPr>
          <p:cNvPr id="3080" name="Line 6">
            <a:extLst>
              <a:ext uri="{FF2B5EF4-FFF2-40B4-BE49-F238E27FC236}">
                <a16:creationId xmlns:a16="http://schemas.microsoft.com/office/drawing/2014/main" id="{9833AA0B-64F2-4997-B1BE-F90B2C956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133600"/>
            <a:ext cx="152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081" name="Text Box 7">
            <a:extLst>
              <a:ext uri="{FF2B5EF4-FFF2-40B4-BE49-F238E27FC236}">
                <a16:creationId xmlns:a16="http://schemas.microsoft.com/office/drawing/2014/main" id="{03C27D46-5177-4A90-AB12-F723F10DF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905000"/>
            <a:ext cx="548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b="1" u="sng">
                <a:solidFill>
                  <a:srgbClr val="009900"/>
                </a:solidFill>
              </a:rPr>
              <a:t>Best Companies: Highly Engaged = 24%</a:t>
            </a:r>
          </a:p>
        </p:txBody>
      </p:sp>
      <p:graphicFrame>
        <p:nvGraphicFramePr>
          <p:cNvPr id="3074" name="Object 0">
            <a:extLst>
              <a:ext uri="{FF2B5EF4-FFF2-40B4-BE49-F238E27FC236}">
                <a16:creationId xmlns:a16="http://schemas.microsoft.com/office/drawing/2014/main" id="{2177CE84-F9DE-4C7F-AB54-39BB6D9DFE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1981201"/>
          <a:ext cx="4648200" cy="310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4" imgW="2574131" imgH="1364456" progId="Visio.Drawing.6">
                  <p:embed/>
                </p:oleObj>
              </mc:Choice>
              <mc:Fallback>
                <p:oleObj name="Visio" r:id="rId4" imgW="2574131" imgH="1364456" progId="Visio.Drawing.6">
                  <p:embed/>
                  <p:pic>
                    <p:nvPicPr>
                      <p:cNvPr id="3074" name="Object 0">
                        <a:extLst>
                          <a:ext uri="{FF2B5EF4-FFF2-40B4-BE49-F238E27FC236}">
                            <a16:creationId xmlns:a16="http://schemas.microsoft.com/office/drawing/2014/main" id="{2177CE84-F9DE-4C7F-AB54-39BB6D9DFE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1"/>
                        <a:ext cx="4648200" cy="310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Line 11">
            <a:extLst>
              <a:ext uri="{FF2B5EF4-FFF2-40B4-BE49-F238E27FC236}">
                <a16:creationId xmlns:a16="http://schemas.microsoft.com/office/drawing/2014/main" id="{8C6C1988-378F-4F0C-B34B-F8D7AEF034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5105400"/>
            <a:ext cx="3886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80909" name="Text Box 13">
            <a:extLst>
              <a:ext uri="{FF2B5EF4-FFF2-40B4-BE49-F238E27FC236}">
                <a16:creationId xmlns:a16="http://schemas.microsoft.com/office/drawing/2014/main" id="{4070A913-9C89-4A30-8401-D871880FA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590800"/>
            <a:ext cx="6096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b="1" u="sng"/>
              <a:t>The 10:6:2 Rule</a:t>
            </a:r>
            <a:r>
              <a:rPr lang="en-US" altLang="en-US" b="1"/>
              <a:t> </a:t>
            </a:r>
            <a:r>
              <a:rPr lang="en-US" altLang="en-US" b="1" baseline="30000"/>
              <a:t>1</a:t>
            </a:r>
            <a:br>
              <a:rPr lang="en-US" altLang="en-US" b="1" u="sng"/>
            </a:br>
            <a:r>
              <a:rPr lang="en-US" altLang="en-US" sz="2000">
                <a:latin typeface="Verdana" panose="020B0604030504040204" pitchFamily="34" charset="0"/>
              </a:rPr>
              <a:t>Every 10% Increase in Aligned Engagement</a:t>
            </a:r>
            <a:br>
              <a:rPr lang="en-US" altLang="en-US" sz="2000">
                <a:latin typeface="Verdana" panose="020B0604030504040204" pitchFamily="34" charset="0"/>
              </a:rPr>
            </a:br>
            <a:r>
              <a:rPr lang="en-US" altLang="en-US" sz="2000">
                <a:latin typeface="Verdana" panose="020B0604030504040204" pitchFamily="34" charset="0"/>
              </a:rPr>
              <a:t>Yields 6% Increase in Discretionary Effort</a:t>
            </a:r>
            <a:br>
              <a:rPr lang="en-US" altLang="en-US" sz="2000">
                <a:latin typeface="Verdana" panose="020B0604030504040204" pitchFamily="34" charset="0"/>
              </a:rPr>
            </a:br>
            <a:r>
              <a:rPr lang="en-US" altLang="en-US" sz="2000">
                <a:latin typeface="Verdana" panose="020B0604030504040204" pitchFamily="34" charset="0"/>
              </a:rPr>
              <a:t>Yields 2% Increase in Company Performance</a:t>
            </a:r>
          </a:p>
        </p:txBody>
      </p:sp>
      <p:sp>
        <p:nvSpPr>
          <p:cNvPr id="3084" name="TextBox 11">
            <a:extLst>
              <a:ext uri="{FF2B5EF4-FFF2-40B4-BE49-F238E27FC236}">
                <a16:creationId xmlns:a16="http://schemas.microsoft.com/office/drawing/2014/main" id="{AA0FE2F4-FD34-4A8F-AAB6-D4253B556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6096000"/>
            <a:ext cx="701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n-US" sz="1800" baseline="30000"/>
              <a:t>1</a:t>
            </a:r>
            <a:r>
              <a:rPr lang="en-US" altLang="en-US" sz="1800"/>
              <a:t> Corporate Leadership Council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9F79AE47-F5B6-4AAB-87F6-752E8344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89776-8D3D-4A3F-BCB9-060460255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altLang="en-US" sz="2300">
                <a:latin typeface="Tahoma" panose="020B0604030504040204" pitchFamily="34" charset="0"/>
                <a:cs typeface="Tahoma" panose="020B0604030504040204" pitchFamily="34" charset="0"/>
              </a:rPr>
              <a:t>Many businesses conduct employee engagement surveys but don’t measure aligned engagement</a:t>
            </a:r>
          </a:p>
          <a:p>
            <a:pPr>
              <a:spcBef>
                <a:spcPts val="600"/>
              </a:spcBef>
            </a:pPr>
            <a:r>
              <a:rPr lang="en-US" altLang="en-US" sz="2300">
                <a:latin typeface="Tahoma" panose="020B0604030504040204" pitchFamily="34" charset="0"/>
                <a:cs typeface="Tahoma" panose="020B0604030504040204" pitchFamily="34" charset="0"/>
              </a:rPr>
              <a:t>Some organizations collect engagement survey data but don’t take enough aggressive action</a:t>
            </a:r>
          </a:p>
          <a:p>
            <a:pPr>
              <a:spcBef>
                <a:spcPts val="600"/>
              </a:spcBef>
            </a:pPr>
            <a:r>
              <a:rPr lang="en-US" altLang="en-US" sz="2300">
                <a:latin typeface="Tahoma" panose="020B0604030504040204" pitchFamily="34" charset="0"/>
                <a:cs typeface="Tahoma" panose="020B0604030504040204" pitchFamily="34" charset="0"/>
              </a:rPr>
              <a:t>Some businesses deploy post-survey action teams but fail to provide a critical mass of managers with engagement tools </a:t>
            </a:r>
          </a:p>
          <a:p>
            <a:pPr>
              <a:spcBef>
                <a:spcPts val="600"/>
              </a:spcBef>
            </a:pPr>
            <a:r>
              <a:rPr lang="en-US" altLang="en-US" sz="2300">
                <a:latin typeface="Tahoma" panose="020B0604030504040204" pitchFamily="34" charset="0"/>
                <a:cs typeface="Tahoma" panose="020B0604030504040204" pitchFamily="34" charset="0"/>
              </a:rPr>
              <a:t>Many engagement solutions unknowingly focus on aimless instead of aligned engagement</a:t>
            </a:r>
          </a:p>
          <a:p>
            <a:pPr>
              <a:spcBef>
                <a:spcPts val="600"/>
              </a:spcBef>
            </a:pPr>
            <a:r>
              <a:rPr lang="en-US" altLang="en-US" sz="2300">
                <a:latin typeface="Tahoma" panose="020B0604030504040204" pitchFamily="34" charset="0"/>
                <a:cs typeface="Tahoma" panose="020B0604030504040204" pitchFamily="34" charset="0"/>
              </a:rPr>
              <a:t>Businesses that focus on building aligned engagement enjoy a positive bottom line impact</a:t>
            </a:r>
          </a:p>
          <a:p>
            <a:endParaRPr lang="en-US" altLang="en-US" sz="23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797" name="Slide Number Placeholder 4">
            <a:extLst>
              <a:ext uri="{FF2B5EF4-FFF2-40B4-BE49-F238E27FC236}">
                <a16:creationId xmlns:a16="http://schemas.microsoft.com/office/drawing/2014/main" id="{6BF1D40F-8291-48BA-B99D-D03A0E095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9296CBD5-7B17-40FB-811D-6E4A248CDA54}" type="slidenum">
              <a:rPr lang="en-US" altLang="en-US" sz="1400"/>
              <a:pPr eaLnBrk="1" hangingPunct="1"/>
              <a:t>21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>
            <a:extLst>
              <a:ext uri="{FF2B5EF4-FFF2-40B4-BE49-F238E27FC236}">
                <a16:creationId xmlns:a16="http://schemas.microsoft.com/office/drawing/2014/main" id="{ADF5903E-9D60-461E-A1B8-3C8FB5E9F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Drivers of Engagement</a:t>
            </a:r>
          </a:p>
        </p:txBody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9C7CAC39-653B-4B8E-B6F9-2616B441F3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43200" y="1828800"/>
            <a:ext cx="7772400" cy="44958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panose="020B0604030504040204" pitchFamily="34" charset="0"/>
                <a:cs typeface="Tahoma" panose="020B0604030504040204" pitchFamily="34" charset="0"/>
              </a:rPr>
              <a:t>Studies identified 300 Drivers</a:t>
            </a:r>
          </a:p>
          <a:p>
            <a:pPr eaLnBrk="1" hangingPunct="1"/>
            <a:r>
              <a:rPr lang="en-US" altLang="en-US" sz="2400">
                <a:latin typeface="Tahoma" panose="020B0604030504040204" pitchFamily="34" charset="0"/>
                <a:cs typeface="Tahoma" panose="020B0604030504040204" pitchFamily="34" charset="0"/>
              </a:rPr>
              <a:t>These </a:t>
            </a:r>
            <a:r>
              <a:rPr lang="en-US" altLang="en-US" sz="24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Engagement Drivers</a:t>
            </a:r>
            <a:r>
              <a:rPr lang="en-US" altLang="en-US" sz="2400">
                <a:latin typeface="Tahoma" panose="020B0604030504040204" pitchFamily="34" charset="0"/>
                <a:cs typeface="Tahoma" panose="020B0604030504040204" pitchFamily="34" charset="0"/>
              </a:rPr>
              <a:t> hold true regardless of level, function, occupational group, age, and industry </a:t>
            </a:r>
          </a:p>
          <a:p>
            <a:pPr eaLnBrk="1" hangingPunct="1"/>
            <a:r>
              <a:rPr lang="en-US" altLang="en-US" sz="2400">
                <a:latin typeface="Tahoma" panose="020B0604030504040204" pitchFamily="34" charset="0"/>
                <a:cs typeface="Tahoma" panose="020B0604030504040204" pitchFamily="34" charset="0"/>
              </a:rPr>
              <a:t>The top 50 Drivers have 40 times more impact than the rest (Pareto Principle)</a:t>
            </a:r>
          </a:p>
          <a:p>
            <a:pPr eaLnBrk="1" hangingPunct="1"/>
            <a:r>
              <a:rPr lang="en-US" altLang="en-US" sz="2400">
                <a:latin typeface="Tahoma" panose="020B0604030504040204" pitchFamily="34" charset="0"/>
                <a:cs typeface="Tahoma" panose="020B0604030504040204" pitchFamily="34" charset="0"/>
              </a:rPr>
              <a:t>The presence or absence of these Engagement Drivers are influenced by leadership - top to bottom, and the employees themselves</a:t>
            </a:r>
          </a:p>
          <a:p>
            <a:pPr eaLnBrk="1" hangingPunct="1"/>
            <a:r>
              <a:rPr lang="en-US" altLang="en-US" sz="2400">
                <a:latin typeface="Tahoma" panose="020B0604030504040204" pitchFamily="34" charset="0"/>
                <a:cs typeface="Tahoma" panose="020B0604030504040204" pitchFamily="34" charset="0"/>
              </a:rPr>
              <a:t>Factor analysis indicates that the roots of these top drivers fall into three categories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4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819" name="Slide Number Placeholder 4">
            <a:extLst>
              <a:ext uri="{FF2B5EF4-FFF2-40B4-BE49-F238E27FC236}">
                <a16:creationId xmlns:a16="http://schemas.microsoft.com/office/drawing/2014/main" id="{A2BD4160-C8DD-4DB2-A71F-35B2E133D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35068EAD-D5DE-4702-825B-7B7D615A3AEB}" type="slidenum">
              <a:rPr lang="en-US" altLang="en-US" sz="1400"/>
              <a:pPr eaLnBrk="1" hangingPunct="1"/>
              <a:t>22</a:t>
            </a:fld>
            <a:endParaRPr lang="en-US" altLang="en-US" sz="1400"/>
          </a:p>
        </p:txBody>
      </p:sp>
      <p:pic>
        <p:nvPicPr>
          <p:cNvPr id="34822" name="Picture 5" descr="1137472651-8940.jpg">
            <a:extLst>
              <a:ext uri="{FF2B5EF4-FFF2-40B4-BE49-F238E27FC236}">
                <a16:creationId xmlns:a16="http://schemas.microsoft.com/office/drawing/2014/main" id="{705ACAD3-ED94-42F6-952B-ADAD803EB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0"/>
            <a:ext cx="2844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70249627-4A64-4439-A8AA-CFDD2470E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The Roots of Aligned Engagement</a:t>
            </a:r>
          </a:p>
        </p:txBody>
      </p:sp>
      <p:sp>
        <p:nvSpPr>
          <p:cNvPr id="35844" name="Slide Number Placeholder 4">
            <a:extLst>
              <a:ext uri="{FF2B5EF4-FFF2-40B4-BE49-F238E27FC236}">
                <a16:creationId xmlns:a16="http://schemas.microsoft.com/office/drawing/2014/main" id="{2743E7BD-5E29-42E0-AE26-2CBC0C9AF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7612903C-F263-4B68-8B73-FFEFE0EB5885}" type="slidenum">
              <a:rPr lang="en-US" altLang="en-US" sz="1400"/>
              <a:pPr eaLnBrk="1" hangingPunct="1"/>
              <a:t>23</a:t>
            </a:fld>
            <a:endParaRPr lang="en-US" altLang="en-US" sz="140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64BDAA1-24E1-4DB7-B2CE-22601AA34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057400"/>
            <a:ext cx="7772400" cy="4038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0099"/>
              </a:buClr>
              <a:buSzPct val="90000"/>
              <a:defRPr/>
            </a:pPr>
            <a:endParaRPr lang="en-US" sz="3200" kern="0">
              <a:solidFill>
                <a:srgbClr val="336699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CC0099"/>
              </a:buClr>
              <a:buSzPct val="90000"/>
              <a:buFont typeface="Symbol" pitchFamily="18" charset="2"/>
              <a:buChar char="¨"/>
              <a:defRPr/>
            </a:pPr>
            <a:endParaRPr lang="en-US" sz="3200" kern="0">
              <a:solidFill>
                <a:srgbClr val="336699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CC0099"/>
              </a:buClr>
              <a:buSzPct val="90000"/>
              <a:buFont typeface="Symbol" pitchFamily="18" charset="2"/>
              <a:buChar char="¨"/>
              <a:defRPr/>
            </a:pPr>
            <a:endParaRPr lang="en-US" sz="3600" kern="0">
              <a:solidFill>
                <a:srgbClr val="336699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CC0099"/>
              </a:buClr>
              <a:buSzPct val="90000"/>
              <a:buFont typeface="Symbol" pitchFamily="18" charset="2"/>
              <a:buChar char="¨"/>
              <a:defRPr/>
            </a:pPr>
            <a:endParaRPr lang="en-US" sz="3600" kern="0">
              <a:solidFill>
                <a:srgbClr val="336699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CC0099"/>
              </a:buClr>
              <a:buSzPct val="90000"/>
              <a:buFont typeface="Symbol" pitchFamily="18" charset="2"/>
              <a:buChar char="¨"/>
              <a:defRPr/>
            </a:pPr>
            <a:endParaRPr lang="en-US" sz="3600" kern="0">
              <a:solidFill>
                <a:srgbClr val="336699"/>
              </a:solidFill>
            </a:endParaRPr>
          </a:p>
        </p:txBody>
      </p:sp>
      <p:pic>
        <p:nvPicPr>
          <p:cNvPr id="35846" name="Picture 4" descr="na01441_">
            <a:extLst>
              <a:ext uri="{FF2B5EF4-FFF2-40B4-BE49-F238E27FC236}">
                <a16:creationId xmlns:a16="http://schemas.microsoft.com/office/drawing/2014/main" id="{3AA00A04-735F-4D45-B225-C7BF410BF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133601"/>
            <a:ext cx="1493838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 Box 5">
            <a:extLst>
              <a:ext uri="{FF2B5EF4-FFF2-40B4-BE49-F238E27FC236}">
                <a16:creationId xmlns:a16="http://schemas.microsoft.com/office/drawing/2014/main" id="{2A77E096-9A8E-4EFE-B7CF-EC1F87307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667001"/>
            <a:ext cx="190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9900"/>
                </a:solidFill>
                <a:latin typeface="Tahoma" panose="020B0604030504040204" pitchFamily="34" charset="0"/>
              </a:rPr>
              <a:t>Believe in Strategy</a:t>
            </a:r>
          </a:p>
        </p:txBody>
      </p:sp>
      <p:sp>
        <p:nvSpPr>
          <p:cNvPr id="35848" name="Text Box 6">
            <a:extLst>
              <a:ext uri="{FF2B5EF4-FFF2-40B4-BE49-F238E27FC236}">
                <a16:creationId xmlns:a16="http://schemas.microsoft.com/office/drawing/2014/main" id="{88A7C2FB-675B-411C-A45D-6EAF45A9B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667001"/>
            <a:ext cx="236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9900"/>
                </a:solidFill>
                <a:latin typeface="Tahoma" panose="020B0604030504040204" pitchFamily="34" charset="0"/>
              </a:rPr>
              <a:t>Find, Create, Feel Value</a:t>
            </a:r>
          </a:p>
        </p:txBody>
      </p:sp>
      <p:sp>
        <p:nvSpPr>
          <p:cNvPr id="35849" name="Text Box 7">
            <a:extLst>
              <a:ext uri="{FF2B5EF4-FFF2-40B4-BE49-F238E27FC236}">
                <a16:creationId xmlns:a16="http://schemas.microsoft.com/office/drawing/2014/main" id="{79880219-19F0-407B-933B-78AF1927B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057400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9900"/>
                </a:solidFill>
                <a:latin typeface="Tahoma" panose="020B0604030504040204" pitchFamily="34" charset="0"/>
              </a:rPr>
              <a:t>Sense of Belonging</a:t>
            </a:r>
          </a:p>
        </p:txBody>
      </p:sp>
      <p:sp>
        <p:nvSpPr>
          <p:cNvPr id="35850" name="Freeform 8">
            <a:extLst>
              <a:ext uri="{FF2B5EF4-FFF2-40B4-BE49-F238E27FC236}">
                <a16:creationId xmlns:a16="http://schemas.microsoft.com/office/drawing/2014/main" id="{11CD1DAB-E799-4E87-A222-2E9060176192}"/>
              </a:ext>
            </a:extLst>
          </p:cNvPr>
          <p:cNvSpPr>
            <a:spLocks/>
          </p:cNvSpPr>
          <p:nvPr/>
        </p:nvSpPr>
        <p:spPr bwMode="auto">
          <a:xfrm>
            <a:off x="4343401" y="3733801"/>
            <a:ext cx="1336675" cy="898525"/>
          </a:xfrm>
          <a:custGeom>
            <a:avLst/>
            <a:gdLst>
              <a:gd name="T0" fmla="*/ 2147483647 w 842"/>
              <a:gd name="T1" fmla="*/ 2147483647 h 566"/>
              <a:gd name="T2" fmla="*/ 2147483647 w 842"/>
              <a:gd name="T3" fmla="*/ 2147483647 h 566"/>
              <a:gd name="T4" fmla="*/ 2147483647 w 842"/>
              <a:gd name="T5" fmla="*/ 2147483647 h 566"/>
              <a:gd name="T6" fmla="*/ 2147483647 w 842"/>
              <a:gd name="T7" fmla="*/ 2147483647 h 566"/>
              <a:gd name="T8" fmla="*/ 2147483647 w 842"/>
              <a:gd name="T9" fmla="*/ 2147483647 h 566"/>
              <a:gd name="T10" fmla="*/ 2147483647 w 842"/>
              <a:gd name="T11" fmla="*/ 2147483647 h 566"/>
              <a:gd name="T12" fmla="*/ 0 w 842"/>
              <a:gd name="T13" fmla="*/ 2147483647 h 5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42"/>
              <a:gd name="T22" fmla="*/ 0 h 566"/>
              <a:gd name="T23" fmla="*/ 842 w 842"/>
              <a:gd name="T24" fmla="*/ 566 h 56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42" h="566">
                <a:moveTo>
                  <a:pt x="842" y="43"/>
                </a:moveTo>
                <a:cubicBezTo>
                  <a:pt x="536" y="53"/>
                  <a:pt x="615" y="0"/>
                  <a:pt x="479" y="141"/>
                </a:cubicBezTo>
                <a:cubicBezTo>
                  <a:pt x="453" y="219"/>
                  <a:pt x="454" y="254"/>
                  <a:pt x="363" y="274"/>
                </a:cubicBezTo>
                <a:cubicBezTo>
                  <a:pt x="337" y="280"/>
                  <a:pt x="310" y="280"/>
                  <a:pt x="284" y="283"/>
                </a:cubicBezTo>
                <a:cubicBezTo>
                  <a:pt x="221" y="323"/>
                  <a:pt x="207" y="394"/>
                  <a:pt x="168" y="451"/>
                </a:cubicBezTo>
                <a:cubicBezTo>
                  <a:pt x="152" y="505"/>
                  <a:pt x="131" y="538"/>
                  <a:pt x="71" y="549"/>
                </a:cubicBezTo>
                <a:cubicBezTo>
                  <a:pt x="0" y="563"/>
                  <a:pt x="25" y="541"/>
                  <a:pt x="0" y="566"/>
                </a:cubicBezTo>
              </a:path>
            </a:pathLst>
          </a:custGeom>
          <a:noFill/>
          <a:ln w="57150" cap="sq">
            <a:solidFill>
              <a:srgbClr val="33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51" name="Freeform 9">
            <a:extLst>
              <a:ext uri="{FF2B5EF4-FFF2-40B4-BE49-F238E27FC236}">
                <a16:creationId xmlns:a16="http://schemas.microsoft.com/office/drawing/2014/main" id="{F1903FD1-C422-418F-AD2E-BB38D2295FF4}"/>
              </a:ext>
            </a:extLst>
          </p:cNvPr>
          <p:cNvSpPr>
            <a:spLocks/>
          </p:cNvSpPr>
          <p:nvPr/>
        </p:nvSpPr>
        <p:spPr bwMode="auto">
          <a:xfrm rot="1357191">
            <a:off x="5334000" y="3733800"/>
            <a:ext cx="236538" cy="998538"/>
          </a:xfrm>
          <a:custGeom>
            <a:avLst/>
            <a:gdLst>
              <a:gd name="T0" fmla="*/ 2147483647 w 149"/>
              <a:gd name="T1" fmla="*/ 0 h 629"/>
              <a:gd name="T2" fmla="*/ 2147483647 w 149"/>
              <a:gd name="T3" fmla="*/ 2147483647 h 629"/>
              <a:gd name="T4" fmla="*/ 2147483647 w 149"/>
              <a:gd name="T5" fmla="*/ 2147483647 h 629"/>
              <a:gd name="T6" fmla="*/ 2147483647 w 149"/>
              <a:gd name="T7" fmla="*/ 2147483647 h 629"/>
              <a:gd name="T8" fmla="*/ 2147483647 w 149"/>
              <a:gd name="T9" fmla="*/ 2147483647 h 629"/>
              <a:gd name="T10" fmla="*/ 2147483647 w 149"/>
              <a:gd name="T11" fmla="*/ 2147483647 h 62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9"/>
              <a:gd name="T19" fmla="*/ 0 h 629"/>
              <a:gd name="T20" fmla="*/ 149 w 149"/>
              <a:gd name="T21" fmla="*/ 629 h 62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9" h="629">
                <a:moveTo>
                  <a:pt x="149" y="0"/>
                </a:moveTo>
                <a:cubicBezTo>
                  <a:pt x="133" y="38"/>
                  <a:pt x="126" y="48"/>
                  <a:pt x="122" y="89"/>
                </a:cubicBezTo>
                <a:cubicBezTo>
                  <a:pt x="118" y="130"/>
                  <a:pt x="129" y="174"/>
                  <a:pt x="114" y="213"/>
                </a:cubicBezTo>
                <a:cubicBezTo>
                  <a:pt x="106" y="233"/>
                  <a:pt x="60" y="248"/>
                  <a:pt x="60" y="248"/>
                </a:cubicBezTo>
                <a:cubicBezTo>
                  <a:pt x="3" y="339"/>
                  <a:pt x="0" y="476"/>
                  <a:pt x="114" y="514"/>
                </a:cubicBezTo>
                <a:cubicBezTo>
                  <a:pt x="93" y="574"/>
                  <a:pt x="87" y="552"/>
                  <a:pt x="87" y="629"/>
                </a:cubicBezTo>
              </a:path>
            </a:pathLst>
          </a:custGeom>
          <a:noFill/>
          <a:ln w="57150" cap="sq">
            <a:solidFill>
              <a:srgbClr val="33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52" name="Freeform 10">
            <a:extLst>
              <a:ext uri="{FF2B5EF4-FFF2-40B4-BE49-F238E27FC236}">
                <a16:creationId xmlns:a16="http://schemas.microsoft.com/office/drawing/2014/main" id="{F57F7BA9-698C-4FD7-A068-7AC19CDCDAC1}"/>
              </a:ext>
            </a:extLst>
          </p:cNvPr>
          <p:cNvSpPr>
            <a:spLocks/>
          </p:cNvSpPr>
          <p:nvPr/>
        </p:nvSpPr>
        <p:spPr bwMode="auto">
          <a:xfrm>
            <a:off x="5797550" y="3810001"/>
            <a:ext cx="304800" cy="1293813"/>
          </a:xfrm>
          <a:custGeom>
            <a:avLst/>
            <a:gdLst>
              <a:gd name="T0" fmla="*/ 2147483647 w 192"/>
              <a:gd name="T1" fmla="*/ 0 h 815"/>
              <a:gd name="T2" fmla="*/ 2147483647 w 192"/>
              <a:gd name="T3" fmla="*/ 2147483647 h 815"/>
              <a:gd name="T4" fmla="*/ 2147483647 w 192"/>
              <a:gd name="T5" fmla="*/ 2147483647 h 815"/>
              <a:gd name="T6" fmla="*/ 2147483647 w 192"/>
              <a:gd name="T7" fmla="*/ 2147483647 h 815"/>
              <a:gd name="T8" fmla="*/ 2147483647 w 192"/>
              <a:gd name="T9" fmla="*/ 2147483647 h 815"/>
              <a:gd name="T10" fmla="*/ 2147483647 w 192"/>
              <a:gd name="T11" fmla="*/ 2147483647 h 815"/>
              <a:gd name="T12" fmla="*/ 0 w 192"/>
              <a:gd name="T13" fmla="*/ 2147483647 h 815"/>
              <a:gd name="T14" fmla="*/ 2147483647 w 192"/>
              <a:gd name="T15" fmla="*/ 2147483647 h 8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2"/>
              <a:gd name="T25" fmla="*/ 0 h 815"/>
              <a:gd name="T26" fmla="*/ 192 w 192"/>
              <a:gd name="T27" fmla="*/ 815 h 81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2" h="815">
                <a:moveTo>
                  <a:pt x="17" y="0"/>
                </a:moveTo>
                <a:cubicBezTo>
                  <a:pt x="31" y="69"/>
                  <a:pt x="54" y="128"/>
                  <a:pt x="71" y="195"/>
                </a:cubicBezTo>
                <a:cubicBezTo>
                  <a:pt x="63" y="262"/>
                  <a:pt x="46" y="283"/>
                  <a:pt x="97" y="319"/>
                </a:cubicBezTo>
                <a:cubicBezTo>
                  <a:pt x="130" y="369"/>
                  <a:pt x="119" y="410"/>
                  <a:pt x="168" y="443"/>
                </a:cubicBezTo>
                <a:cubicBezTo>
                  <a:pt x="192" y="514"/>
                  <a:pt x="140" y="524"/>
                  <a:pt x="88" y="549"/>
                </a:cubicBezTo>
                <a:cubicBezTo>
                  <a:pt x="37" y="630"/>
                  <a:pt x="116" y="512"/>
                  <a:pt x="35" y="603"/>
                </a:cubicBezTo>
                <a:cubicBezTo>
                  <a:pt x="21" y="619"/>
                  <a:pt x="0" y="656"/>
                  <a:pt x="0" y="656"/>
                </a:cubicBezTo>
                <a:cubicBezTo>
                  <a:pt x="14" y="750"/>
                  <a:pt x="9" y="697"/>
                  <a:pt x="9" y="815"/>
                </a:cubicBezTo>
              </a:path>
            </a:pathLst>
          </a:custGeom>
          <a:noFill/>
          <a:ln w="57150" cap="sq">
            <a:solidFill>
              <a:srgbClr val="33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53" name="Freeform 11">
            <a:extLst>
              <a:ext uri="{FF2B5EF4-FFF2-40B4-BE49-F238E27FC236}">
                <a16:creationId xmlns:a16="http://schemas.microsoft.com/office/drawing/2014/main" id="{FEA74638-705E-4468-8E57-597EA8736A8A}"/>
              </a:ext>
            </a:extLst>
          </p:cNvPr>
          <p:cNvSpPr>
            <a:spLocks/>
          </p:cNvSpPr>
          <p:nvPr/>
        </p:nvSpPr>
        <p:spPr bwMode="auto">
          <a:xfrm>
            <a:off x="5910263" y="3810000"/>
            <a:ext cx="704850" cy="844550"/>
          </a:xfrm>
          <a:custGeom>
            <a:avLst/>
            <a:gdLst>
              <a:gd name="T0" fmla="*/ 0 w 444"/>
              <a:gd name="T1" fmla="*/ 0 h 532"/>
              <a:gd name="T2" fmla="*/ 2147483647 w 444"/>
              <a:gd name="T3" fmla="*/ 2147483647 h 532"/>
              <a:gd name="T4" fmla="*/ 2147483647 w 444"/>
              <a:gd name="T5" fmla="*/ 2147483647 h 532"/>
              <a:gd name="T6" fmla="*/ 2147483647 w 444"/>
              <a:gd name="T7" fmla="*/ 2147483647 h 532"/>
              <a:gd name="T8" fmla="*/ 2147483647 w 444"/>
              <a:gd name="T9" fmla="*/ 2147483647 h 532"/>
              <a:gd name="T10" fmla="*/ 2147483647 w 444"/>
              <a:gd name="T11" fmla="*/ 2147483647 h 5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44"/>
              <a:gd name="T19" fmla="*/ 0 h 532"/>
              <a:gd name="T20" fmla="*/ 444 w 444"/>
              <a:gd name="T21" fmla="*/ 532 h 5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44" h="532">
                <a:moveTo>
                  <a:pt x="0" y="0"/>
                </a:moveTo>
                <a:cubicBezTo>
                  <a:pt x="45" y="63"/>
                  <a:pt x="71" y="53"/>
                  <a:pt x="133" y="80"/>
                </a:cubicBezTo>
                <a:cubicBezTo>
                  <a:pt x="221" y="118"/>
                  <a:pt x="301" y="140"/>
                  <a:pt x="398" y="151"/>
                </a:cubicBezTo>
                <a:cubicBezTo>
                  <a:pt x="404" y="240"/>
                  <a:pt x="407" y="265"/>
                  <a:pt x="425" y="337"/>
                </a:cubicBezTo>
                <a:cubicBezTo>
                  <a:pt x="387" y="393"/>
                  <a:pt x="380" y="444"/>
                  <a:pt x="434" y="496"/>
                </a:cubicBezTo>
                <a:cubicBezTo>
                  <a:pt x="444" y="526"/>
                  <a:pt x="443" y="514"/>
                  <a:pt x="443" y="532"/>
                </a:cubicBezTo>
              </a:path>
            </a:pathLst>
          </a:custGeom>
          <a:noFill/>
          <a:ln w="57150" cap="sq">
            <a:solidFill>
              <a:srgbClr val="33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54" name="Freeform 12">
            <a:extLst>
              <a:ext uri="{FF2B5EF4-FFF2-40B4-BE49-F238E27FC236}">
                <a16:creationId xmlns:a16="http://schemas.microsoft.com/office/drawing/2014/main" id="{EB0C32E1-5190-478D-A90C-4DCC3758A9ED}"/>
              </a:ext>
            </a:extLst>
          </p:cNvPr>
          <p:cNvSpPr>
            <a:spLocks/>
          </p:cNvSpPr>
          <p:nvPr/>
        </p:nvSpPr>
        <p:spPr bwMode="auto">
          <a:xfrm>
            <a:off x="6092825" y="3825875"/>
            <a:ext cx="1227138" cy="952500"/>
          </a:xfrm>
          <a:custGeom>
            <a:avLst/>
            <a:gdLst>
              <a:gd name="T0" fmla="*/ 0 w 773"/>
              <a:gd name="T1" fmla="*/ 0 h 600"/>
              <a:gd name="T2" fmla="*/ 2147483647 w 773"/>
              <a:gd name="T3" fmla="*/ 2147483647 h 600"/>
              <a:gd name="T4" fmla="*/ 2147483647 w 773"/>
              <a:gd name="T5" fmla="*/ 2147483647 h 600"/>
              <a:gd name="T6" fmla="*/ 2147483647 w 773"/>
              <a:gd name="T7" fmla="*/ 2147483647 h 600"/>
              <a:gd name="T8" fmla="*/ 2147483647 w 773"/>
              <a:gd name="T9" fmla="*/ 2147483647 h 600"/>
              <a:gd name="T10" fmla="*/ 2147483647 w 773"/>
              <a:gd name="T11" fmla="*/ 2147483647 h 600"/>
              <a:gd name="T12" fmla="*/ 2147483647 w 773"/>
              <a:gd name="T13" fmla="*/ 2147483647 h 600"/>
              <a:gd name="T14" fmla="*/ 2147483647 w 773"/>
              <a:gd name="T15" fmla="*/ 2147483647 h 600"/>
              <a:gd name="T16" fmla="*/ 2147483647 w 773"/>
              <a:gd name="T17" fmla="*/ 2147483647 h 6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73"/>
              <a:gd name="T28" fmla="*/ 0 h 600"/>
              <a:gd name="T29" fmla="*/ 773 w 773"/>
              <a:gd name="T30" fmla="*/ 600 h 6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73" h="600">
                <a:moveTo>
                  <a:pt x="0" y="0"/>
                </a:moveTo>
                <a:cubicBezTo>
                  <a:pt x="160" y="7"/>
                  <a:pt x="161" y="1"/>
                  <a:pt x="266" y="27"/>
                </a:cubicBezTo>
                <a:cubicBezTo>
                  <a:pt x="319" y="65"/>
                  <a:pt x="361" y="94"/>
                  <a:pt x="425" y="107"/>
                </a:cubicBezTo>
                <a:cubicBezTo>
                  <a:pt x="434" y="180"/>
                  <a:pt x="426" y="183"/>
                  <a:pt x="487" y="204"/>
                </a:cubicBezTo>
                <a:cubicBezTo>
                  <a:pt x="497" y="252"/>
                  <a:pt x="481" y="302"/>
                  <a:pt x="531" y="319"/>
                </a:cubicBezTo>
                <a:cubicBezTo>
                  <a:pt x="563" y="351"/>
                  <a:pt x="602" y="441"/>
                  <a:pt x="647" y="452"/>
                </a:cubicBezTo>
                <a:cubicBezTo>
                  <a:pt x="673" y="458"/>
                  <a:pt x="700" y="458"/>
                  <a:pt x="726" y="461"/>
                </a:cubicBezTo>
                <a:cubicBezTo>
                  <a:pt x="747" y="523"/>
                  <a:pt x="738" y="496"/>
                  <a:pt x="753" y="541"/>
                </a:cubicBezTo>
                <a:cubicBezTo>
                  <a:pt x="773" y="600"/>
                  <a:pt x="771" y="548"/>
                  <a:pt x="771" y="576"/>
                </a:cubicBezTo>
              </a:path>
            </a:pathLst>
          </a:custGeom>
          <a:noFill/>
          <a:ln w="57150" cap="sq">
            <a:solidFill>
              <a:srgbClr val="33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A0761474-153A-4587-ABC5-FA5EF18EC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724401"/>
            <a:ext cx="3048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u="sng">
                <a:solidFill>
                  <a:srgbClr val="0000AC"/>
                </a:solidFill>
                <a:latin typeface="Tahoma" panose="020B0604030504040204" pitchFamily="34" charset="0"/>
              </a:rPr>
              <a:t>E</a:t>
            </a:r>
            <a:r>
              <a:rPr lang="en-US" altLang="en-US" sz="3200">
                <a:solidFill>
                  <a:srgbClr val="0000AC"/>
                </a:solidFill>
                <a:latin typeface="Tahoma" panose="020B0604030504040204" pitchFamily="34" charset="0"/>
              </a:rPr>
              <a:t>nduring Purpose</a:t>
            </a: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55BA43E9-E3AB-48AD-857D-3894BDB9C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246688"/>
            <a:ext cx="24384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u="sng">
                <a:solidFill>
                  <a:srgbClr val="0000AC"/>
                </a:solidFill>
                <a:latin typeface="Tahoma" panose="020B0604030504040204" pitchFamily="34" charset="0"/>
              </a:rPr>
              <a:t>C</a:t>
            </a:r>
            <a:r>
              <a:rPr lang="en-US" altLang="en-US" sz="3200">
                <a:solidFill>
                  <a:srgbClr val="0000AC"/>
                </a:solidFill>
                <a:latin typeface="Tahoma" panose="020B0604030504040204" pitchFamily="34" charset="0"/>
              </a:rPr>
              <a:t>hange-Readiness</a:t>
            </a:r>
          </a:p>
        </p:txBody>
      </p:sp>
      <p:sp>
        <p:nvSpPr>
          <p:cNvPr id="35857" name="Line 18">
            <a:extLst>
              <a:ext uri="{FF2B5EF4-FFF2-40B4-BE49-F238E27FC236}">
                <a16:creationId xmlns:a16="http://schemas.microsoft.com/office/drawing/2014/main" id="{9C032E2C-3620-4288-8355-023EB9461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810000"/>
            <a:ext cx="64008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35858" name="Freeform 19">
            <a:extLst>
              <a:ext uri="{FF2B5EF4-FFF2-40B4-BE49-F238E27FC236}">
                <a16:creationId xmlns:a16="http://schemas.microsoft.com/office/drawing/2014/main" id="{700A428B-EA9F-42D3-8858-D802F15627F9}"/>
              </a:ext>
            </a:extLst>
          </p:cNvPr>
          <p:cNvSpPr>
            <a:spLocks/>
          </p:cNvSpPr>
          <p:nvPr/>
        </p:nvSpPr>
        <p:spPr bwMode="auto">
          <a:xfrm>
            <a:off x="6553200" y="3810001"/>
            <a:ext cx="1123950" cy="506413"/>
          </a:xfrm>
          <a:custGeom>
            <a:avLst/>
            <a:gdLst>
              <a:gd name="T0" fmla="*/ 0 w 708"/>
              <a:gd name="T1" fmla="*/ 0 h 319"/>
              <a:gd name="T2" fmla="*/ 2147483647 w 708"/>
              <a:gd name="T3" fmla="*/ 2147483647 h 319"/>
              <a:gd name="T4" fmla="*/ 2147483647 w 708"/>
              <a:gd name="T5" fmla="*/ 2147483647 h 319"/>
              <a:gd name="T6" fmla="*/ 2147483647 w 708"/>
              <a:gd name="T7" fmla="*/ 2147483647 h 319"/>
              <a:gd name="T8" fmla="*/ 2147483647 w 708"/>
              <a:gd name="T9" fmla="*/ 2147483647 h 319"/>
              <a:gd name="T10" fmla="*/ 2147483647 w 708"/>
              <a:gd name="T11" fmla="*/ 2147483647 h 319"/>
              <a:gd name="T12" fmla="*/ 2147483647 w 708"/>
              <a:gd name="T13" fmla="*/ 2147483647 h 319"/>
              <a:gd name="T14" fmla="*/ 2147483647 w 708"/>
              <a:gd name="T15" fmla="*/ 2147483647 h 31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08"/>
              <a:gd name="T25" fmla="*/ 0 h 319"/>
              <a:gd name="T26" fmla="*/ 708 w 708"/>
              <a:gd name="T27" fmla="*/ 319 h 31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08" h="319">
                <a:moveTo>
                  <a:pt x="0" y="0"/>
                </a:moveTo>
                <a:cubicBezTo>
                  <a:pt x="96" y="16"/>
                  <a:pt x="183" y="22"/>
                  <a:pt x="283" y="27"/>
                </a:cubicBezTo>
                <a:cubicBezTo>
                  <a:pt x="301" y="33"/>
                  <a:pt x="318" y="39"/>
                  <a:pt x="336" y="45"/>
                </a:cubicBezTo>
                <a:cubicBezTo>
                  <a:pt x="346" y="48"/>
                  <a:pt x="346" y="64"/>
                  <a:pt x="354" y="71"/>
                </a:cubicBezTo>
                <a:cubicBezTo>
                  <a:pt x="362" y="79"/>
                  <a:pt x="372" y="83"/>
                  <a:pt x="381" y="89"/>
                </a:cubicBezTo>
                <a:cubicBezTo>
                  <a:pt x="396" y="141"/>
                  <a:pt x="454" y="159"/>
                  <a:pt x="496" y="187"/>
                </a:cubicBezTo>
                <a:cubicBezTo>
                  <a:pt x="539" y="252"/>
                  <a:pt x="587" y="295"/>
                  <a:pt x="664" y="319"/>
                </a:cubicBezTo>
                <a:cubicBezTo>
                  <a:pt x="696" y="309"/>
                  <a:pt x="682" y="311"/>
                  <a:pt x="708" y="311"/>
                </a:cubicBezTo>
              </a:path>
            </a:pathLst>
          </a:custGeom>
          <a:noFill/>
          <a:ln w="57150" cap="sq">
            <a:solidFill>
              <a:srgbClr val="33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A480A213-149E-4613-9411-DCF593147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826000"/>
            <a:ext cx="2895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u="sng">
                <a:solidFill>
                  <a:srgbClr val="0000AC"/>
                </a:solidFill>
                <a:latin typeface="Tahoma" panose="020B0604030504040204" pitchFamily="34" charset="0"/>
              </a:rPr>
              <a:t>A</a:t>
            </a:r>
            <a:r>
              <a:rPr lang="en-US" altLang="en-US" sz="3200">
                <a:solidFill>
                  <a:srgbClr val="0000AC"/>
                </a:solidFill>
                <a:latin typeface="Tahoma" panose="020B0604030504040204" pitchFamily="34" charset="0"/>
              </a:rPr>
              <a:t>ccountability</a:t>
            </a:r>
          </a:p>
        </p:txBody>
      </p:sp>
      <p:sp>
        <p:nvSpPr>
          <p:cNvPr id="35860" name="Text Box 6">
            <a:extLst>
              <a:ext uri="{FF2B5EF4-FFF2-40B4-BE49-F238E27FC236}">
                <a16:creationId xmlns:a16="http://schemas.microsoft.com/office/drawing/2014/main" id="{328EB59E-6C7E-4913-941D-0D44881CD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687514"/>
            <a:ext cx="190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9900"/>
                </a:solidFill>
                <a:latin typeface="Tahoma" panose="020B0604030504040204" pitchFamily="34" charset="0"/>
              </a:rPr>
              <a:t>Sense of Pride</a:t>
            </a:r>
          </a:p>
        </p:txBody>
      </p:sp>
      <p:sp>
        <p:nvSpPr>
          <p:cNvPr id="35861" name="Text Box 6">
            <a:extLst>
              <a:ext uri="{FF2B5EF4-FFF2-40B4-BE49-F238E27FC236}">
                <a16:creationId xmlns:a16="http://schemas.microsoft.com/office/drawing/2014/main" id="{D3CF2A50-2FFF-4DCD-8B1D-7E3F71456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100263"/>
            <a:ext cx="1905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9900"/>
                </a:solidFill>
                <a:latin typeface="Tahoma" panose="020B0604030504040204" pitchFamily="34" charset="0"/>
              </a:rPr>
              <a:t>Resiliency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7" grpId="0" autoUpdateAnimBg="0"/>
      <p:bldP spid="2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>
            <a:extLst>
              <a:ext uri="{FF2B5EF4-FFF2-40B4-BE49-F238E27FC236}">
                <a16:creationId xmlns:a16="http://schemas.microsoft.com/office/drawing/2014/main" id="{4718C904-803A-4FAC-8183-2BBE977BF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Accountability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92A436A7-BA47-47DC-8446-D33C72BFD9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0" y="1600200"/>
            <a:ext cx="8229600" cy="4495800"/>
          </a:xfrm>
        </p:spPr>
        <p:txBody>
          <a:bodyPr>
            <a:normAutofit lnSpcReduction="10000"/>
          </a:bodyPr>
          <a:lstStyle/>
          <a:p>
            <a:pPr indent="-4763">
              <a:buFont typeface="Wingdings" panose="05000000000000000000" pitchFamily="2" charset="2"/>
              <a:buChar char="Ø"/>
            </a:pPr>
            <a:r>
              <a:rPr lang="en-US" altLang="en-US" sz="2100">
                <a:latin typeface="Tahoma" panose="020B0604030504040204" pitchFamily="34" charset="0"/>
                <a:cs typeface="Tahoma" panose="020B0604030504040204" pitchFamily="34" charset="0"/>
              </a:rPr>
              <a:t>  Accountability = Ownership = Engagement</a:t>
            </a:r>
          </a:p>
          <a:p>
            <a:pPr indent="-4763">
              <a:buFont typeface="Wingdings" panose="05000000000000000000" pitchFamily="2" charset="2"/>
              <a:buChar char="Ø"/>
            </a:pPr>
            <a:r>
              <a:rPr lang="en-US" altLang="en-US" sz="2100">
                <a:latin typeface="Tahoma" panose="020B0604030504040204" pitchFamily="34" charset="0"/>
                <a:cs typeface="Tahoma" panose="020B0604030504040204" pitchFamily="34" charset="0"/>
              </a:rPr>
              <a:t> To build an aligned and engaged workforce, managers must learn how </a:t>
            </a:r>
            <a:r>
              <a:rPr lang="en-US" altLang="en-US" sz="2100" i="1">
                <a:latin typeface="Tahoma" panose="020B0604030504040204" pitchFamily="34" charset="0"/>
                <a:cs typeface="Tahoma" panose="020B0604030504040204" pitchFamily="34" charset="0"/>
              </a:rPr>
              <a:t>build employee ownership in the business’ key imperatives</a:t>
            </a:r>
          </a:p>
          <a:p>
            <a:pPr indent="-4763">
              <a:buFont typeface="Wingdings" panose="05000000000000000000" pitchFamily="2" charset="2"/>
              <a:buChar char="Ø"/>
            </a:pPr>
            <a:r>
              <a:rPr lang="en-US" altLang="en-US" sz="2100">
                <a:latin typeface="Tahoma" panose="020B0604030504040204" pitchFamily="34" charset="0"/>
                <a:cs typeface="Tahoma" panose="020B0604030504040204" pitchFamily="34" charset="0"/>
              </a:rPr>
              <a:t> This is in contrast to allowing employees to operate in a way that is disconnected from the big picture, OR creating a punitive environment that discourages ownership </a:t>
            </a:r>
          </a:p>
          <a:p>
            <a:pPr indent="-4763">
              <a:buFont typeface="Wingdings" panose="05000000000000000000" pitchFamily="2" charset="2"/>
              <a:buChar char="Ø"/>
            </a:pPr>
            <a:r>
              <a:rPr lang="en-US" altLang="en-US" sz="2100">
                <a:latin typeface="Tahoma" panose="020B0604030504040204" pitchFamily="34" charset="0"/>
                <a:cs typeface="Tahoma" panose="020B0604030504040204" pitchFamily="34" charset="0"/>
              </a:rPr>
              <a:t>Actions you can take:</a:t>
            </a:r>
          </a:p>
          <a:p>
            <a:pPr lvl="1" indent="-4763">
              <a:buFont typeface="Wingdings" panose="05000000000000000000" pitchFamily="2" charset="2"/>
              <a:buChar char="ü"/>
            </a:pPr>
            <a:r>
              <a:rPr lang="en-US" altLang="en-US" sz="1900">
                <a:latin typeface="Tahoma" panose="020B0604030504040204" pitchFamily="34" charset="0"/>
                <a:cs typeface="Tahoma" panose="020B0604030504040204" pitchFamily="34" charset="0"/>
              </a:rPr>
              <a:t>Translate strategic imperatives/change initiatives into behaviors</a:t>
            </a:r>
          </a:p>
          <a:p>
            <a:pPr lvl="1" indent="-4763">
              <a:buFont typeface="Wingdings" panose="05000000000000000000" pitchFamily="2" charset="2"/>
              <a:buChar char="ü"/>
            </a:pPr>
            <a:r>
              <a:rPr lang="en-US" altLang="en-US" sz="1900">
                <a:latin typeface="Tahoma" panose="020B0604030504040204" pitchFamily="34" charset="0"/>
                <a:cs typeface="Tahoma" panose="020B0604030504040204" pitchFamily="34" charset="0"/>
              </a:rPr>
              <a:t>Integrate behaviors into daily work requirements</a:t>
            </a:r>
          </a:p>
          <a:p>
            <a:pPr lvl="1" indent="-4763">
              <a:buFont typeface="Wingdings" panose="05000000000000000000" pitchFamily="2" charset="2"/>
              <a:buChar char="ü"/>
            </a:pPr>
            <a:r>
              <a:rPr lang="en-US" altLang="en-US" sz="1900">
                <a:latin typeface="Tahoma" panose="020B0604030504040204" pitchFamily="34" charset="0"/>
                <a:cs typeface="Tahoma" panose="020B0604030504040204" pitchFamily="34" charset="0"/>
              </a:rPr>
              <a:t>Hold performers accountable </a:t>
            </a:r>
          </a:p>
          <a:p>
            <a:pPr lvl="1" indent="-4763">
              <a:buFont typeface="Wingdings" panose="05000000000000000000" pitchFamily="2" charset="2"/>
              <a:buChar char="ü"/>
            </a:pPr>
            <a:r>
              <a:rPr lang="en-US" altLang="en-US" sz="1900">
                <a:latin typeface="Tahoma" panose="020B0604030504040204" pitchFamily="34" charset="0"/>
                <a:cs typeface="Tahoma" panose="020B0604030504040204" pitchFamily="34" charset="0"/>
              </a:rPr>
              <a:t>Use long/short term performance management processes</a:t>
            </a:r>
          </a:p>
          <a:p>
            <a:pPr lvl="1" indent="-4763">
              <a:buFont typeface="Wingdings" panose="05000000000000000000" pitchFamily="2" charset="2"/>
              <a:buChar char="Ø"/>
            </a:pPr>
            <a:endParaRPr lang="en-US" altLang="en-US" sz="21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indent="-4763">
              <a:buNone/>
            </a:pPr>
            <a:r>
              <a:rPr lang="en-US" altLang="en-US" sz="210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indent="-4763">
              <a:buNone/>
            </a:pPr>
            <a:endParaRPr lang="en-US" altLang="en-US" sz="2100">
              <a:solidFill>
                <a:srgbClr val="CC009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indent="-4763">
              <a:buNone/>
            </a:pPr>
            <a:endParaRPr lang="en-US" altLang="en-US" sz="21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indent="-4763">
              <a:buFont typeface="Wingdings" panose="05000000000000000000" pitchFamily="2" charset="2"/>
              <a:buChar char="Ø"/>
            </a:pPr>
            <a:endParaRPr lang="en-US" altLang="en-US" sz="21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867" name="Slide Number Placeholder 4">
            <a:extLst>
              <a:ext uri="{FF2B5EF4-FFF2-40B4-BE49-F238E27FC236}">
                <a16:creationId xmlns:a16="http://schemas.microsoft.com/office/drawing/2014/main" id="{D5D37767-2C04-4072-AFA6-6761DB57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0170773A-7707-4636-A66F-F2120B9B48E7}" type="slidenum">
              <a:rPr lang="en-US" altLang="en-US" sz="1400"/>
              <a:pPr eaLnBrk="1" hangingPunct="1"/>
              <a:t>24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>
            <a:extLst>
              <a:ext uri="{FF2B5EF4-FFF2-40B4-BE49-F238E27FC236}">
                <a16:creationId xmlns:a16="http://schemas.microsoft.com/office/drawing/2014/main" id="{20C6D14B-68B2-4F32-88AB-293177164A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Change-Ready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9601E1E1-592B-4F67-B8AA-314C599F02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43200" y="1524000"/>
            <a:ext cx="7772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500" dirty="0">
                <a:latin typeface="Tahoma" panose="020B0604030504040204" pitchFamily="34" charset="0"/>
                <a:cs typeface="Tahoma" panose="020B0604030504040204" pitchFamily="34" charset="0"/>
              </a:rPr>
              <a:t>Change-Readiness is a prerequisite for </a:t>
            </a:r>
            <a:r>
              <a:rPr lang="en-US" altLang="en-US" sz="2500" u="sng" dirty="0">
                <a:latin typeface="Tahoma" panose="020B0604030504040204" pitchFamily="34" charset="0"/>
                <a:cs typeface="Tahoma" panose="020B0604030504040204" pitchFamily="34" charset="0"/>
              </a:rPr>
              <a:t>sustaining</a:t>
            </a:r>
            <a:r>
              <a:rPr lang="en-US" altLang="en-US" sz="2500" dirty="0">
                <a:latin typeface="Tahoma" panose="020B0604030504040204" pitchFamily="34" charset="0"/>
                <a:cs typeface="Tahoma" panose="020B0604030504040204" pitchFamily="34" charset="0"/>
              </a:rPr>
              <a:t> engagement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500" dirty="0">
                <a:latin typeface="Tahoma" panose="020B0604030504040204" pitchFamily="34" charset="0"/>
                <a:cs typeface="Tahoma" panose="020B0604030504040204" pitchFamily="34" charset="0"/>
              </a:rPr>
              <a:t>Represents </a:t>
            </a:r>
            <a:r>
              <a:rPr lang="en-US" altLang="en-US" sz="2500" i="1" dirty="0">
                <a:latin typeface="Tahoma" panose="020B0604030504040204" pitchFamily="34" charset="0"/>
                <a:cs typeface="Tahoma" panose="020B0604030504040204" pitchFamily="34" charset="0"/>
              </a:rPr>
              <a:t>Strategic Agility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500" dirty="0">
                <a:latin typeface="Tahoma" panose="020B0604030504040204" pitchFamily="34" charset="0"/>
                <a:cs typeface="Tahoma" panose="020B0604030504040204" pitchFamily="34" charset="0"/>
              </a:rPr>
              <a:t>A company’s readiness to evolve doesn’t necessarily match the workforce’s readiness </a:t>
            </a:r>
            <a:br>
              <a:rPr lang="en-US" altLang="en-US" sz="2500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500" dirty="0">
                <a:latin typeface="Tahoma" panose="020B0604030504040204" pitchFamily="34" charset="0"/>
                <a:cs typeface="Tahoma" panose="020B0604030504040204" pitchFamily="34" charset="0"/>
              </a:rPr>
              <a:t>to change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500" dirty="0">
                <a:latin typeface="Tahoma" panose="020B0604030504040204" pitchFamily="34" charset="0"/>
                <a:cs typeface="Tahoma" panose="020B0604030504040204" pitchFamily="34" charset="0"/>
              </a:rPr>
              <a:t>Most change efforts fall short of expectations because organizations don’t know how to help employees </a:t>
            </a:r>
            <a:r>
              <a:rPr lang="en-US" altLang="en-US" sz="2500" i="1" dirty="0">
                <a:latin typeface="Tahoma" panose="020B0604030504040204" pitchFamily="34" charset="0"/>
                <a:cs typeface="Tahoma" panose="020B0604030504040204" pitchFamily="34" charset="0"/>
              </a:rPr>
              <a:t>change their behavior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500" dirty="0">
                <a:latin typeface="Tahoma" panose="020B0604030504040204" pitchFamily="34" charset="0"/>
                <a:cs typeface="Tahoma" panose="020B0604030504040204" pitchFamily="34" charset="0"/>
              </a:rPr>
              <a:t>Actions you can take: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1900" dirty="0">
                <a:latin typeface="Tahoma" panose="020B0604030504040204" pitchFamily="34" charset="0"/>
                <a:cs typeface="Tahoma" panose="020B0604030504040204" pitchFamily="34" charset="0"/>
              </a:rPr>
              <a:t>Assess readiness to change behaviors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1900" dirty="0">
                <a:latin typeface="Tahoma" panose="020B0604030504040204" pitchFamily="34" charset="0"/>
                <a:cs typeface="Tahoma" panose="020B0604030504040204" pitchFamily="34" charset="0"/>
              </a:rPr>
              <a:t>Focus on honest and open dialogue vs. mandates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1900" dirty="0">
                <a:latin typeface="Tahoma" panose="020B0604030504040204" pitchFamily="34" charset="0"/>
                <a:cs typeface="Tahoma" panose="020B0604030504040204" pitchFamily="34" charset="0"/>
              </a:rPr>
              <a:t>Ask employees what they need to be more ready to change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altLang="en-US" sz="2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altLang="en-US" sz="25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891" name="Slide Number Placeholder 4">
            <a:extLst>
              <a:ext uri="{FF2B5EF4-FFF2-40B4-BE49-F238E27FC236}">
                <a16:creationId xmlns:a16="http://schemas.microsoft.com/office/drawing/2014/main" id="{35C280DA-F267-49F7-82BC-4511FAD40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E750CCC0-B4CB-408A-9B16-2E9D0C182749}" type="slidenum">
              <a:rPr lang="en-US" altLang="en-US" sz="1400"/>
              <a:pPr eaLnBrk="1" hangingPunct="1"/>
              <a:t>25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>
            <a:extLst>
              <a:ext uri="{FF2B5EF4-FFF2-40B4-BE49-F238E27FC236}">
                <a16:creationId xmlns:a16="http://schemas.microsoft.com/office/drawing/2014/main" id="{FE7C3934-1FB7-457F-AC09-E76BCBF2C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Enduring Purpose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B9142A12-5957-4A2C-AEB7-9F010A71AE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Sense of Purpose  = reasons for working other than compensation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The greater the sense of </a:t>
            </a:r>
            <a:r>
              <a:rPr lang="en-US" altLang="en-US" i="1">
                <a:latin typeface="Tahoma" panose="020B0604030504040204" pitchFamily="34" charset="0"/>
                <a:cs typeface="Tahoma" panose="020B0604030504040204" pitchFamily="34" charset="0"/>
              </a:rPr>
              <a:t>aligned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 purpose, the higher the levels of </a:t>
            </a:r>
            <a:r>
              <a:rPr lang="en-US" altLang="en-US" i="1">
                <a:latin typeface="Tahoma" panose="020B0604030504040204" pitchFamily="34" charset="0"/>
                <a:cs typeface="Tahoma" panose="020B0604030504040204" pitchFamily="34" charset="0"/>
              </a:rPr>
              <a:t>aligned</a:t>
            </a: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 engagement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 Take action to build aligned purpose in four dimensions: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 Connection With The Organization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 The Work Itself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 The Contributions Employees Make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latin typeface="Tahoma" panose="020B0604030504040204" pitchFamily="34" charset="0"/>
                <a:cs typeface="Tahoma" panose="020B0604030504040204" pitchFamily="34" charset="0"/>
              </a:rPr>
              <a:t> Relationships with Others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altLang="en-US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altLang="en-US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914" name="Footer Placeholder 3">
            <a:extLst>
              <a:ext uri="{FF2B5EF4-FFF2-40B4-BE49-F238E27FC236}">
                <a16:creationId xmlns:a16="http://schemas.microsoft.com/office/drawing/2014/main" id="{DF3A3A1E-7B54-4D05-8404-643F7867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PCI Copyright 2008</a:t>
            </a:r>
          </a:p>
          <a:p>
            <a:pPr eaLnBrk="1" hangingPunct="1"/>
            <a:endParaRPr lang="en-US" altLang="en-US" sz="1400"/>
          </a:p>
        </p:txBody>
      </p:sp>
      <p:sp>
        <p:nvSpPr>
          <p:cNvPr id="38915" name="Slide Number Placeholder 4">
            <a:extLst>
              <a:ext uri="{FF2B5EF4-FFF2-40B4-BE49-F238E27FC236}">
                <a16:creationId xmlns:a16="http://schemas.microsoft.com/office/drawing/2014/main" id="{AD5D5011-670E-4199-B74E-50CE0983D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EDED29D2-60FF-407E-9D7F-4DFAC4F2CDBE}" type="slidenum">
              <a:rPr lang="en-US" altLang="en-US" sz="1400"/>
              <a:pPr eaLnBrk="1" hangingPunct="1"/>
              <a:t>26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7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FDB755A2-C338-4E11-9CEF-DF770DEE4B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A System for Aligned Engagement</a:t>
            </a:r>
          </a:p>
        </p:txBody>
      </p:sp>
      <p:sp>
        <p:nvSpPr>
          <p:cNvPr id="4102" name="Rectangle 3">
            <a:extLst>
              <a:ext uri="{FF2B5EF4-FFF2-40B4-BE49-F238E27FC236}">
                <a16:creationId xmlns:a16="http://schemas.microsoft.com/office/drawing/2014/main" id="{E88CDDE1-DEE6-4DF1-AC91-940BEE5BBF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Symbol" panose="05050102010706020507" pitchFamily="18" charset="2"/>
              <a:buNone/>
            </a:pPr>
            <a:endParaRPr lang="en-US" altLang="en-US"/>
          </a:p>
        </p:txBody>
      </p:sp>
      <p:sp>
        <p:nvSpPr>
          <p:cNvPr id="4100" name="Slide Number Placeholder 4">
            <a:extLst>
              <a:ext uri="{FF2B5EF4-FFF2-40B4-BE49-F238E27FC236}">
                <a16:creationId xmlns:a16="http://schemas.microsoft.com/office/drawing/2014/main" id="{C13CAD08-07BA-4348-94C3-412A30D8B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9ECC8390-EA19-422F-ACD5-A9544DB31864}" type="slidenum">
              <a:rPr lang="en-US" altLang="en-US" sz="1400"/>
              <a:pPr eaLnBrk="1" hangingPunct="1"/>
              <a:t>27</a:t>
            </a:fld>
            <a:endParaRPr lang="en-US" altLang="en-US" sz="1400"/>
          </a:p>
        </p:txBody>
      </p:sp>
      <p:graphicFrame>
        <p:nvGraphicFramePr>
          <p:cNvPr id="4098" name="Object 4">
            <a:extLst>
              <a:ext uri="{FF2B5EF4-FFF2-40B4-BE49-F238E27FC236}">
                <a16:creationId xmlns:a16="http://schemas.microsoft.com/office/drawing/2014/main" id="{5D3DBE21-CF30-48D5-8481-067B2182D8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1752601"/>
          <a:ext cx="4152900" cy="419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Visio" r:id="rId4" imgW="5259109" imgH="5040200" progId="Visio.Drawing.11">
                  <p:embed/>
                </p:oleObj>
              </mc:Choice>
              <mc:Fallback>
                <p:oleObj name="Visio" r:id="rId4" imgW="5259109" imgH="5040200" progId="Visio.Drawing.11">
                  <p:embed/>
                  <p:pic>
                    <p:nvPicPr>
                      <p:cNvPr id="4098" name="Object 4">
                        <a:extLst>
                          <a:ext uri="{FF2B5EF4-FFF2-40B4-BE49-F238E27FC236}">
                            <a16:creationId xmlns:a16="http://schemas.microsoft.com/office/drawing/2014/main" id="{5D3DBE21-CF30-48D5-8481-067B2182D8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752601"/>
                        <a:ext cx="4152900" cy="419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B4F0E15B-4EC9-4AE1-B352-1B149C37DD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6858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Case 1</a:t>
            </a:r>
          </a:p>
        </p:txBody>
      </p:sp>
      <p:sp>
        <p:nvSpPr>
          <p:cNvPr id="39941" name="Rectangle 3">
            <a:extLst>
              <a:ext uri="{FF2B5EF4-FFF2-40B4-BE49-F238E27FC236}">
                <a16:creationId xmlns:a16="http://schemas.microsoft.com/office/drawing/2014/main" id="{EB276A84-C7EE-4E7D-9F9B-35913866DB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43200" y="1524000"/>
            <a:ext cx="7772400" cy="44958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/>
              <a:t>Financial Firm Desired Change: Shift from Passive Sales To </a:t>
            </a:r>
            <a:br>
              <a:rPr lang="en-US" altLang="en-US" sz="1900"/>
            </a:br>
            <a:r>
              <a:rPr lang="en-US" altLang="en-US" sz="1900"/>
              <a:t>Proactive Sales and Service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/>
              <a:t>Financial Advisors believed the business would come through passive referrals and word of mouth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/>
              <a:t>Helped the firm to identify a new sales model and developed new business behaviors linked to the new vision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/>
              <a:t>Results: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en-US" altLang="en-US" sz="1900"/>
              <a:t>Proactive outbound calls to start new sales cycles increased 350%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en-US" altLang="en-US" sz="1900"/>
              <a:t>Referrals increased 130%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en-US" altLang="en-US" sz="1900"/>
              <a:t>Contacts with new prospects increased 150% 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en-US" altLang="en-US" sz="1900"/>
              <a:t>Number of initial prospect meetings increased 112% 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en-US" altLang="en-US" sz="1900"/>
              <a:t>Revenue from new accounts increased 56%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900"/>
              <a:t>Sustained results one year later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endParaRPr lang="en-US" altLang="en-US" sz="1900"/>
          </a:p>
        </p:txBody>
      </p:sp>
      <p:sp>
        <p:nvSpPr>
          <p:cNvPr id="39939" name="Slide Number Placeholder 4">
            <a:extLst>
              <a:ext uri="{FF2B5EF4-FFF2-40B4-BE49-F238E27FC236}">
                <a16:creationId xmlns:a16="http://schemas.microsoft.com/office/drawing/2014/main" id="{F763F455-07C2-40DE-A404-A282F24D2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A2611CF5-5075-4422-BB0E-A330AF39B2E5}" type="slidenum">
              <a:rPr lang="en-US" altLang="en-US" sz="1400"/>
              <a:pPr eaLnBrk="1" hangingPunct="1"/>
              <a:t>28</a:t>
            </a:fld>
            <a:endParaRPr lang="en-US" altLang="en-US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>
            <a:extLst>
              <a:ext uri="{FF2B5EF4-FFF2-40B4-BE49-F238E27FC236}">
                <a16:creationId xmlns:a16="http://schemas.microsoft.com/office/drawing/2014/main" id="{D31814B3-840A-403C-8F87-7961571E59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6858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Case 2</a:t>
            </a:r>
          </a:p>
        </p:txBody>
      </p:sp>
      <p:sp>
        <p:nvSpPr>
          <p:cNvPr id="40965" name="Rectangle 3">
            <a:extLst>
              <a:ext uri="{FF2B5EF4-FFF2-40B4-BE49-F238E27FC236}">
                <a16:creationId xmlns:a16="http://schemas.microsoft.com/office/drawing/2014/main" id="{267CAE4F-EB1A-4D82-8ED8-F83F05C25F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43200" y="1295400"/>
            <a:ext cx="7772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Global microelectronics engineering and manufacturing business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Introduced new strategy going from low margin high volume commodity products to low volume high margin leading technology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Required engineers to create different products; salespeople to call on different buying centers; and new manufacturing strategies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Two years after the announcement of the new strategy: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Salespeople still selling the old products,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Engineers still making the old products;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Everyone still skeptical about the new strategy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Performance Connections worked with them to get employees engaged in the new strategy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One year later: 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Engagement Survey increase in every measure of engagement 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Over 150 new products in the leading technology model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Fourth quarter revenues were 22.6 % higher than the revenues recorded in the fourth quarter of previous fiscal year 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900">
                <a:cs typeface="Tahoma" panose="020B0604030504040204" pitchFamily="34" charset="0"/>
              </a:rPr>
              <a:t>Gross margin hit an all-time high of 61.4 percent, up from 54.7 percent from the previous year </a:t>
            </a:r>
          </a:p>
        </p:txBody>
      </p:sp>
      <p:sp>
        <p:nvSpPr>
          <p:cNvPr id="40963" name="Slide Number Placeholder 4">
            <a:extLst>
              <a:ext uri="{FF2B5EF4-FFF2-40B4-BE49-F238E27FC236}">
                <a16:creationId xmlns:a16="http://schemas.microsoft.com/office/drawing/2014/main" id="{BA227C79-1E20-4829-B900-79CAABA80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46ACFB1E-0663-409E-9046-D7DE00781F4B}" type="slidenum">
              <a:rPr lang="en-US" altLang="en-US" sz="1400"/>
              <a:pPr eaLnBrk="1" hangingPunct="1"/>
              <a:t>29</a:t>
            </a:fld>
            <a:endParaRPr lang="en-US" altLang="en-US" sz="1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>
            <a:extLst>
              <a:ext uri="{FF2B5EF4-FFF2-40B4-BE49-F238E27FC236}">
                <a16:creationId xmlns:a16="http://schemas.microsoft.com/office/drawing/2014/main" id="{CCEEB467-AF7D-4566-9213-438E23D7E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Five Actions You Can Take To Build Engagement </a:t>
            </a:r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001F3360-7934-4145-B28B-5B874F500F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/>
              <a:t>Measure levels of </a:t>
            </a:r>
            <a:r>
              <a:rPr lang="en-US" altLang="en-US" i="1"/>
              <a:t>aligned engagement</a:t>
            </a:r>
          </a:p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/>
              <a:t>Educate leaders about the business impact and their role in employee engagement</a:t>
            </a:r>
          </a:p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/>
              <a:t>Build employee ownership for strategy realization by linking them to the big picture and effectively managing execution</a:t>
            </a:r>
          </a:p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/>
              <a:t>Develop workforce </a:t>
            </a:r>
            <a:r>
              <a:rPr lang="en-US" altLang="en-US" i="1"/>
              <a:t>change-readiness </a:t>
            </a:r>
          </a:p>
          <a:p>
            <a:pPr marL="609600" indent="-609600">
              <a:buFont typeface="Symbol" panose="05050102010706020507" pitchFamily="18" charset="2"/>
              <a:buAutoNum type="arabicPeriod"/>
            </a:pPr>
            <a:r>
              <a:rPr lang="en-US" altLang="en-US"/>
              <a:t>Help employees connect their personal sense of purpose</a:t>
            </a:r>
            <a:r>
              <a:rPr lang="en-US" altLang="en-US" i="1"/>
              <a:t> </a:t>
            </a:r>
            <a:r>
              <a:rPr lang="en-US" altLang="en-US"/>
              <a:t>to a</a:t>
            </a:r>
            <a:r>
              <a:rPr lang="en-US" altLang="en-US" i="1"/>
              <a:t> higher organizational purpose</a:t>
            </a:r>
          </a:p>
        </p:txBody>
      </p:sp>
      <p:sp>
        <p:nvSpPr>
          <p:cNvPr id="41987" name="Slide Number Placeholder 4">
            <a:extLst>
              <a:ext uri="{FF2B5EF4-FFF2-40B4-BE49-F238E27FC236}">
                <a16:creationId xmlns:a16="http://schemas.microsoft.com/office/drawing/2014/main" id="{BE7D4D98-08E9-4A65-AAE8-039E8936E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        </a:t>
            </a:r>
            <a:fld id="{898E4214-F06A-4661-A26F-DBF69ED979D7}" type="slidenum">
              <a:rPr lang="en-US" altLang="en-US" sz="1400"/>
              <a:pPr eaLnBrk="1" hangingPunct="1"/>
              <a:t>30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1817</Words>
  <Application>Microsoft Office PowerPoint</Application>
  <PresentationFormat>Widescreen</PresentationFormat>
  <Paragraphs>303</Paragraphs>
  <Slides>30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</vt:lpstr>
      <vt:lpstr>Calibri</vt:lpstr>
      <vt:lpstr>Calibri Light</vt:lpstr>
      <vt:lpstr>Segoe Script</vt:lpstr>
      <vt:lpstr>Segoe UI</vt:lpstr>
      <vt:lpstr>Stereofidelic</vt:lpstr>
      <vt:lpstr>Symbol</vt:lpstr>
      <vt:lpstr>Tahoma</vt:lpstr>
      <vt:lpstr>Times New Roman</vt:lpstr>
      <vt:lpstr>Verdana</vt:lpstr>
      <vt:lpstr>Wingdings</vt:lpstr>
      <vt:lpstr>Office Theme</vt:lpstr>
      <vt:lpstr>Microsoft Visio Drawing</vt:lpstr>
      <vt:lpstr>PowerPoint Presentation</vt:lpstr>
      <vt:lpstr>PowerPoint Presentation</vt:lpstr>
      <vt:lpstr>Agenda</vt:lpstr>
      <vt:lpstr>Research Sources</vt:lpstr>
      <vt:lpstr>Five-Factor Definition  of Employee Engagement</vt:lpstr>
      <vt:lpstr>Poll: Why Do You Care About Engagement?</vt:lpstr>
      <vt:lpstr>Employee Engagement Data</vt:lpstr>
      <vt:lpstr>Highly Committed &amp; Engaged</vt:lpstr>
      <vt:lpstr>Segmentation Differences</vt:lpstr>
      <vt:lpstr>Further Engagement Research</vt:lpstr>
      <vt:lpstr>Engagement Affects Empowerment</vt:lpstr>
      <vt:lpstr>Poll: How Engaged Are Your People?</vt:lpstr>
      <vt:lpstr>Employee Engagement</vt:lpstr>
      <vt:lpstr>Engaged in What?</vt:lpstr>
      <vt:lpstr>At Performance Connections</vt:lpstr>
      <vt:lpstr>Why Most Executive Messaging Does Not Go Far Enough to Build Aligned Engagement</vt:lpstr>
      <vt:lpstr>The Alignment Gap</vt:lpstr>
      <vt:lpstr>Strategy Alignment  Ladder</vt:lpstr>
      <vt:lpstr>Poll: Do You Have Aligned Engagement?</vt:lpstr>
      <vt:lpstr>The 10:6:2 Rule</vt:lpstr>
      <vt:lpstr>Observations</vt:lpstr>
      <vt:lpstr>Drivers of Engagement</vt:lpstr>
      <vt:lpstr>The Roots of Aligned Engagement</vt:lpstr>
      <vt:lpstr>Accountability</vt:lpstr>
      <vt:lpstr>Change-Ready</vt:lpstr>
      <vt:lpstr>Enduring Purpose</vt:lpstr>
      <vt:lpstr>A System for Aligned Engagement</vt:lpstr>
      <vt:lpstr>Case 1</vt:lpstr>
      <vt:lpstr>Case 2</vt:lpstr>
      <vt:lpstr>Five Actions You Can Take To Build Engagement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Rudra Prasad Das</dc:creator>
  <cp:lastModifiedBy>Rudra Prasad Das</cp:lastModifiedBy>
  <cp:revision>1</cp:revision>
  <dcterms:created xsi:type="dcterms:W3CDTF">2022-12-22T05:55:49Z</dcterms:created>
  <dcterms:modified xsi:type="dcterms:W3CDTF">2022-12-22T05:59:04Z</dcterms:modified>
</cp:coreProperties>
</file>